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2" r:id="rId8"/>
    <p:sldId id="271" r:id="rId9"/>
    <p:sldId id="261" r:id="rId10"/>
    <p:sldId id="265" r:id="rId11"/>
    <p:sldId id="266" r:id="rId12"/>
    <p:sldId id="263" r:id="rId13"/>
    <p:sldId id="277" r:id="rId14"/>
    <p:sldId id="275" r:id="rId15"/>
    <p:sldId id="279" r:id="rId16"/>
    <p:sldId id="269" r:id="rId17"/>
    <p:sldId id="272" r:id="rId18"/>
    <p:sldId id="280" r:id="rId1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600" b="1" cap="none" spc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Структура </a:t>
            </a:r>
            <a:r>
              <a:rPr lang="ru-RU" sz="2600" b="1" cap="none" spc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доходов районного бюджета</a:t>
            </a:r>
          </a:p>
          <a:p>
            <a:pPr>
              <a:defRPr/>
            </a:pPr>
            <a:endParaRPr lang="ru-RU" sz="2600" b="1" cap="none" spc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c:rich>
      </c:tx>
      <c:layout>
        <c:manualLayout>
          <c:xMode val="edge"/>
          <c:yMode val="edge"/>
          <c:x val="0.11011246003191343"/>
          <c:y val="1.3798383524802504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996716482051445"/>
          <c:y val="4.0748690873836049E-2"/>
          <c:w val="0.54059820581595941"/>
          <c:h val="0.830045042044497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explosion val="25"/>
          <c:dPt>
            <c:idx val="0"/>
            <c:bubble3D val="0"/>
          </c:dPt>
          <c:dLbls>
            <c:dLbl>
              <c:idx val="0"/>
              <c:layout>
                <c:manualLayout>
                  <c:x val="2.384457282524164E-2"/>
                  <c:y val="-8.10754626713888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59942887538844E-2"/>
                  <c:y val="-4.511396631613228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003445282636483E-2"/>
                  <c:y val="-9.827599881645361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доходы, тыс.руб.</c:v>
                </c:pt>
                <c:pt idx="1">
                  <c:v>Неналоговые доходы, тыс. руб</c:v>
                </c:pt>
                <c:pt idx="2">
                  <c:v>Безвозмездные поступления, тыс.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218130.3</c:v>
                </c:pt>
                <c:pt idx="1">
                  <c:v>30311.5</c:v>
                </c:pt>
                <c:pt idx="2">
                  <c:v>727968.5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0.75985762284441771"/>
          <c:w val="0.72858085296843389"/>
          <c:h val="0.176875355155822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00299232999269"/>
          <c:y val="0.32003704133884114"/>
          <c:w val="0.60484945398972045"/>
          <c:h val="0.5857367844393692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"/>
          <c:dPt>
            <c:idx val="3"/>
            <c:bubble3D val="0"/>
            <c:explosion val="6"/>
          </c:dPt>
          <c:dLbls>
            <c:dLbl>
              <c:idx val="0"/>
              <c:layout>
                <c:manualLayout>
                  <c:x val="-2.8088729134917924E-2"/>
                  <c:y val="0.1982136664949685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402122998195612"/>
                  <c:y val="-6.026323169409434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39019218090663"/>
                  <c:y val="5.0995980394994639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2432071907684594E-2"/>
                  <c:y val="-8.767991777627726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4483361911569573"/>
                  <c:y val="-7.817902387950161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911194877717991"/>
                      <c:h val="0.23462460400022894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0.10155763615363479"/>
                  <c:y val="1.374678907730790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9949769732084259E-2"/>
                  <c:y val="0.1645126551595277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44717148828327"/>
                      <c:h val="0.3030345113169243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Социальные выплаты</c:v>
                </c:pt>
                <c:pt idx="2">
                  <c:v>Заработная плата с начислениями</c:v>
                </c:pt>
                <c:pt idx="3">
                  <c:v>Коммунальные услуги</c:v>
                </c:pt>
                <c:pt idx="4">
                  <c:v>Прочие расходы</c:v>
                </c:pt>
                <c:pt idx="5">
                  <c:v>Трансферты поселениям на решение вопросов местного значения</c:v>
                </c:pt>
                <c:pt idx="6">
                  <c:v>Ремонт дорог</c:v>
                </c:pt>
                <c:pt idx="7">
                  <c:v>Ремонт объектов муниципальной собственности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34089.9</c:v>
                </c:pt>
                <c:pt idx="2">
                  <c:v>473779</c:v>
                </c:pt>
                <c:pt idx="3">
                  <c:v>42733.8</c:v>
                </c:pt>
                <c:pt idx="4">
                  <c:v>142611.79999999999</c:v>
                </c:pt>
                <c:pt idx="5">
                  <c:v>66890.399999999994</c:v>
                </c:pt>
                <c:pt idx="6" formatCode="0.0">
                  <c:v>29419.4</c:v>
                </c:pt>
                <c:pt idx="7">
                  <c:v>157522.1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981941130896076E-2"/>
          <c:y val="4.7286410531942949E-2"/>
          <c:w val="0.63443876599190996"/>
          <c:h val="0.91394754945077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8"/>
          <c:dLbls>
            <c:dLbl>
              <c:idx val="0"/>
              <c:layout>
                <c:manualLayout>
                  <c:x val="-4.9594948433017795E-2"/>
                  <c:y val="0.123799329420298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136243428681427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5203930332527158E-2"/>
                  <c:y val="4.0793529035051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0039358370224374E-2"/>
                  <c:y val="-3.977061790915299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727994594191225E-2"/>
                  <c:y val="-5.27476309503323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06260192133374E-2"/>
                  <c:y val="-2.7055895113901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6556729716145656E-2"/>
                  <c:y val="-5.14688878768573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376872735557529E-2"/>
                  <c:y val="-1.14038946859014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НДФЛ, тыс.руб</c:v>
                </c:pt>
                <c:pt idx="1">
                  <c:v>УСН, тыс.руб</c:v>
                </c:pt>
                <c:pt idx="2">
                  <c:v>ЕНВД, тыс. руб</c:v>
                </c:pt>
                <c:pt idx="3">
                  <c:v>ЕСХН, тыс.руб</c:v>
                </c:pt>
                <c:pt idx="4">
                  <c:v>Налог,взимаемый с применением патентной системы,тыс. руб</c:v>
                </c:pt>
                <c:pt idx="5">
                  <c:v>НДПИ, тыс.руб</c:v>
                </c:pt>
                <c:pt idx="6">
                  <c:v>Госпошлина, тыс.руб</c:v>
                </c:pt>
                <c:pt idx="7">
                  <c:v>Акцизы, тыс. руб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150921.70000000001</c:v>
                </c:pt>
                <c:pt idx="1">
                  <c:v>24153</c:v>
                </c:pt>
                <c:pt idx="2">
                  <c:v>-62.4</c:v>
                </c:pt>
                <c:pt idx="3">
                  <c:v>3342</c:v>
                </c:pt>
                <c:pt idx="4">
                  <c:v>4879.3</c:v>
                </c:pt>
                <c:pt idx="5">
                  <c:v>4594.3</c:v>
                </c:pt>
                <c:pt idx="6">
                  <c:v>632.79999999999995</c:v>
                </c:pt>
                <c:pt idx="7">
                  <c:v>29669.5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950082963691309"/>
          <c:y val="7.0256911108398157E-2"/>
          <c:w val="0.27004640369956606"/>
          <c:h val="0.888589978470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aseline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14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252170094308174E-2"/>
          <c:y val="1.3785543287082275E-2"/>
          <c:w val="0.94228196342963988"/>
          <c:h val="0.55222045406500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6621779969940446E-2"/>
                  <c:y val="4.8722395935118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647028736848945E-2"/>
                  <c:y val="2.74147449677540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38612481212778E-3"/>
                  <c:y val="-2.2955752068269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6554449924851114E-3"/>
                  <c:y val="-1.3004853104032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655444992485173E-3"/>
                  <c:y val="-1.2926682300827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66386124812129E-2"/>
                  <c:y val="-2.3424166178099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6638612481212778E-2"/>
                  <c:y val="-2.3268028141489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2.6621779969940446E-2"/>
                  <c:y val="-2.0057935965083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anchor="ctr" anchorCtr="1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НДФЛ, тыс.руб</c:v>
                </c:pt>
                <c:pt idx="1">
                  <c:v>УСН, тыс.руб</c:v>
                </c:pt>
                <c:pt idx="2">
                  <c:v>ЕНВД, тыс. руб</c:v>
                </c:pt>
                <c:pt idx="3">
                  <c:v>ЕСХН, тыс.руб</c:v>
                </c:pt>
                <c:pt idx="4">
                  <c:v>Налог,взимаемый с применением патентной системы,тыс. руб</c:v>
                </c:pt>
                <c:pt idx="5">
                  <c:v>НДПИ, тыс.руб</c:v>
                </c:pt>
                <c:pt idx="6">
                  <c:v>Госпошлина, тыс.руб</c:v>
                </c:pt>
                <c:pt idx="7">
                  <c:v>Акцизы, тыс. руб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138930.79999999999</c:v>
                </c:pt>
                <c:pt idx="1">
                  <c:v>18769.3</c:v>
                </c:pt>
                <c:pt idx="2">
                  <c:v>1291.7</c:v>
                </c:pt>
                <c:pt idx="3">
                  <c:v>12817.9</c:v>
                </c:pt>
                <c:pt idx="4">
                  <c:v>4679.2</c:v>
                </c:pt>
                <c:pt idx="5">
                  <c:v>2516</c:v>
                </c:pt>
                <c:pt idx="6">
                  <c:v>342.9</c:v>
                </c:pt>
                <c:pt idx="7">
                  <c:v>24695.4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235143684244726E-2"/>
                  <c:y val="4.7941502182268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966334977455303E-2"/>
                  <c:y val="-1.23019265845873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9831674887276671E-3"/>
                  <c:y val="0.186300566738323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27722496242495E-3"/>
                  <c:y val="-3.0633590645560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1.3082820337437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8.3193062406065124E-3"/>
                  <c:y val="-1.2692373461012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9.9831674887277903E-3"/>
                  <c:y val="-2.0526553644713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9.983298501424492E-3"/>
                  <c:y val="-4.07750309426100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НДФЛ, тыс.руб</c:v>
                </c:pt>
                <c:pt idx="1">
                  <c:v>УСН, тыс.руб</c:v>
                </c:pt>
                <c:pt idx="2">
                  <c:v>ЕНВД, тыс. руб</c:v>
                </c:pt>
                <c:pt idx="3">
                  <c:v>ЕСХН, тыс.руб</c:v>
                </c:pt>
                <c:pt idx="4">
                  <c:v>Налог,взимаемый с применением патентной системы,тыс. руб</c:v>
                </c:pt>
                <c:pt idx="5">
                  <c:v>НДПИ, тыс.руб</c:v>
                </c:pt>
                <c:pt idx="6">
                  <c:v>Госпошлина, тыс.руб</c:v>
                </c:pt>
                <c:pt idx="7">
                  <c:v>Акцизы, тыс. руб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150921.70000000001</c:v>
                </c:pt>
                <c:pt idx="1">
                  <c:v>24153</c:v>
                </c:pt>
                <c:pt idx="2">
                  <c:v>-62.4</c:v>
                </c:pt>
                <c:pt idx="3">
                  <c:v>3342</c:v>
                </c:pt>
                <c:pt idx="4">
                  <c:v>4879.3</c:v>
                </c:pt>
                <c:pt idx="5">
                  <c:v>4594.3</c:v>
                </c:pt>
                <c:pt idx="6">
                  <c:v>632.79999999999995</c:v>
                </c:pt>
                <c:pt idx="7">
                  <c:v>29669.5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745270384"/>
        <c:axId val="-745269296"/>
        <c:axId val="0"/>
      </c:bar3DChart>
      <c:catAx>
        <c:axId val="-745270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400" baseline="0"/>
            </a:pPr>
            <a:endParaRPr lang="ru-RU"/>
          </a:p>
        </c:txPr>
        <c:crossAx val="-745269296"/>
        <c:crosses val="autoZero"/>
        <c:auto val="1"/>
        <c:lblAlgn val="ctr"/>
        <c:lblOffset val="50"/>
        <c:noMultiLvlLbl val="0"/>
      </c:catAx>
      <c:valAx>
        <c:axId val="-74526929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-7452703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4960549456768957"/>
          <c:y val="0.11020920645999085"/>
          <c:w val="0.23322461026342989"/>
          <c:h val="6.773805452413524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1.7736471364417406E-2"/>
          <c:y val="5.3462639814324843E-2"/>
          <c:w val="0.61659121208754586"/>
          <c:h val="0.9103847649210856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rgbClr val="669900"/>
              </a:solidFill>
            </c:spPr>
          </c:dPt>
          <c:dLbls>
            <c:dLbl>
              <c:idx val="0"/>
              <c:layout>
                <c:manualLayout>
                  <c:x val="0.14109732522601762"/>
                  <c:y val="-3.25507227403964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6.83728818371304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9.3438318450561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7722945306001977E-3"/>
                  <c:y val="-8.7680527372969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8.5871210004400175E-3"/>
                  <c:y val="-8.2776823096778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2962461796887744E-2"/>
                  <c:y val="-6.8128406390745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6006405481173383E-2"/>
                  <c:y val="-3.1440133877908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3593362903089654E-2"/>
                  <c:y val="2.0136101846893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4320300644183279E-2"/>
                  <c:y val="-7.38315848081380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Аренда земли, тыс.руб</c:v>
                </c:pt>
                <c:pt idx="1">
                  <c:v>Аренда имущества, тыс.руб</c:v>
                </c:pt>
                <c:pt idx="2">
                  <c:v>Платежи от государственных и муниципальных унитарных предприятий, тыс.руб</c:v>
                </c:pt>
                <c:pt idx="3">
                  <c:v>Прочие поступления от использования имущества, тыс. руб.</c:v>
                </c:pt>
                <c:pt idx="4">
                  <c:v>Платежи при пользовании природными ресурсами, тыс. руб.</c:v>
                </c:pt>
                <c:pt idx="5">
                  <c:v>Штрафные санкции, тыс.руб</c:v>
                </c:pt>
                <c:pt idx="6">
                  <c:v>Доходы от оказания платных услуг, тыс.руб</c:v>
                </c:pt>
                <c:pt idx="7">
                  <c:v>Доходы от продажи материальных и нематериальных активов,тыс. руб</c:v>
                </c:pt>
                <c:pt idx="8">
                  <c:v>Прочие неналоговые доходы, тыс. руб.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20549.3</c:v>
                </c:pt>
                <c:pt idx="1">
                  <c:v>275.2</c:v>
                </c:pt>
                <c:pt idx="2">
                  <c:v>20.8</c:v>
                </c:pt>
                <c:pt idx="3">
                  <c:v>1812.2</c:v>
                </c:pt>
                <c:pt idx="4">
                  <c:v>317.89999999999998</c:v>
                </c:pt>
                <c:pt idx="5">
                  <c:v>1292.0999999999999</c:v>
                </c:pt>
                <c:pt idx="6">
                  <c:v>607.1</c:v>
                </c:pt>
                <c:pt idx="7">
                  <c:v>5019.8999999999996</c:v>
                </c:pt>
                <c:pt idx="8">
                  <c:v>417.1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8"/>
      </c:pieChart>
    </c:plotArea>
    <c:legend>
      <c:legendPos val="r"/>
      <c:layout>
        <c:manualLayout>
          <c:xMode val="edge"/>
          <c:yMode val="edge"/>
          <c:x val="0.65826246335877214"/>
          <c:y val="3.855496084055391E-2"/>
          <c:w val="0.33834581948159609"/>
          <c:h val="0.91705598724311366"/>
        </c:manualLayout>
      </c:layout>
      <c:overlay val="0"/>
      <c:txPr>
        <a:bodyPr/>
        <a:lstStyle/>
        <a:p>
          <a:pPr>
            <a:defRPr sz="11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281712288378216E-2"/>
          <c:y val="2.9297628674681817E-2"/>
          <c:w val="0.94663621446191337"/>
          <c:h val="0.752663840224952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4337384341759473E-2"/>
                  <c:y val="0.142909345252513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2067144054700992E-3"/>
                  <c:y val="-1.755027046960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033572027350496E-3"/>
                  <c:y val="-2.00574519652651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2067144054700992E-3"/>
                  <c:y val="-3.008617794789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Аренда земли</c:v>
                </c:pt>
                <c:pt idx="1">
                  <c:v>Аренда имущества</c:v>
                </c:pt>
                <c:pt idx="2">
                  <c:v>Платежи от гос. и мун. унитарн. предпр.</c:v>
                </c:pt>
                <c:pt idx="3">
                  <c:v>Прочие поступл. от использ.имущ-ва</c:v>
                </c:pt>
                <c:pt idx="4">
                  <c:v>Платежи при пользовании природными ресурсами</c:v>
                </c:pt>
                <c:pt idx="5">
                  <c:v>Штрафные санкции</c:v>
                </c:pt>
                <c:pt idx="6">
                  <c:v>Доходы от оказания платных услуг</c:v>
                </c:pt>
                <c:pt idx="7">
                  <c:v>Доходы от продажи</c:v>
                </c:pt>
                <c:pt idx="8">
                  <c:v>Прочие неналоговые доходы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24694.9</c:v>
                </c:pt>
                <c:pt idx="1">
                  <c:v>306.10000000000002</c:v>
                </c:pt>
                <c:pt idx="2">
                  <c:v>4.5</c:v>
                </c:pt>
                <c:pt idx="4">
                  <c:v>455</c:v>
                </c:pt>
                <c:pt idx="5">
                  <c:v>410.9</c:v>
                </c:pt>
                <c:pt idx="6">
                  <c:v>1903.5</c:v>
                </c:pt>
                <c:pt idx="7">
                  <c:v>6339.4</c:v>
                </c:pt>
                <c:pt idx="8">
                  <c:v>119.4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0580545131170286E-2"/>
                  <c:y val="0.130373437774222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1.755027046960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134288109402573E-3"/>
                  <c:y val="-1.5043088973948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2826857621880397E-2"/>
                  <c:y val="-1.0028725982632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8.016786013675248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8.0167860136752481E-3"/>
                  <c:y val="-1.755027046960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Аренда земли</c:v>
                </c:pt>
                <c:pt idx="1">
                  <c:v>Аренда имущества</c:v>
                </c:pt>
                <c:pt idx="2">
                  <c:v>Платежи от гос. и мун. унитарн. предпр.</c:v>
                </c:pt>
                <c:pt idx="3">
                  <c:v>Прочие поступл. от использ.имущ-ва</c:v>
                </c:pt>
                <c:pt idx="4">
                  <c:v>Платежи при пользовании природными ресурсами</c:v>
                </c:pt>
                <c:pt idx="5">
                  <c:v>Штрафные санкции</c:v>
                </c:pt>
                <c:pt idx="6">
                  <c:v>Доходы от оказания платных услуг</c:v>
                </c:pt>
                <c:pt idx="7">
                  <c:v>Доходы от продажи</c:v>
                </c:pt>
                <c:pt idx="8">
                  <c:v>Прочие неналоговые доходы</c:v>
                </c:pt>
              </c:strCache>
            </c:strRef>
          </c:cat>
          <c:val>
            <c:numRef>
              <c:f>Лист1!$C$2:$C$10</c:f>
              <c:numCache>
                <c:formatCode>0.0</c:formatCode>
                <c:ptCount val="9"/>
                <c:pt idx="0">
                  <c:v>20549.3</c:v>
                </c:pt>
                <c:pt idx="1">
                  <c:v>275.2</c:v>
                </c:pt>
                <c:pt idx="2">
                  <c:v>20.8</c:v>
                </c:pt>
                <c:pt idx="3">
                  <c:v>1812.2</c:v>
                </c:pt>
                <c:pt idx="4">
                  <c:v>317.89999999999998</c:v>
                </c:pt>
                <c:pt idx="5">
                  <c:v>1292.0999999999999</c:v>
                </c:pt>
                <c:pt idx="6">
                  <c:v>607.1</c:v>
                </c:pt>
                <c:pt idx="7">
                  <c:v>5019.8999999999996</c:v>
                </c:pt>
                <c:pt idx="8">
                  <c:v>417.1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-745267664"/>
        <c:axId val="-745269840"/>
        <c:axId val="0"/>
      </c:bar3DChart>
      <c:catAx>
        <c:axId val="-745267664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numFmt formatCode="General" sourceLinked="0"/>
        <c:majorTickMark val="in"/>
        <c:minorTickMark val="in"/>
        <c:tickLblPos val="low"/>
        <c:txPr>
          <a:bodyPr rot="-5400000" vert="horz" anchor="b" anchorCtr="0"/>
          <a:lstStyle/>
          <a:p>
            <a:pPr>
              <a:defRPr sz="1000" kern="100" spc="0" baseline="0"/>
            </a:pPr>
            <a:endParaRPr lang="ru-RU"/>
          </a:p>
        </c:txPr>
        <c:crossAx val="-745269840"/>
        <c:crosses val="autoZero"/>
        <c:auto val="1"/>
        <c:lblAlgn val="ctr"/>
        <c:lblOffset val="50"/>
        <c:tickLblSkip val="1"/>
        <c:noMultiLvlLbl val="0"/>
      </c:catAx>
      <c:valAx>
        <c:axId val="-74526984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-7452676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7142236721172399"/>
          <c:y val="0.18500626362919315"/>
          <c:w val="0.2247437153447597"/>
          <c:h val="6.476959320535431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0"/>
      <c:rotY val="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476783002946761E-2"/>
          <c:y val="2.9297628674681817E-2"/>
          <c:w val="0.9630464339941065"/>
          <c:h val="0.578953648928423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7188301828897314E-3"/>
                  <c:y val="-2.1307366308859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836198094391596E-2"/>
                  <c:y val="-2.461727342795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914443368726224E-2"/>
                  <c:y val="-1.59805247316446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6953566005893522E-2"/>
                  <c:y val="-3.1961049463289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476783002946761E-2"/>
                  <c:y val="-3.7593913176313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5195613185836494E-2"/>
                  <c:y val="0.136141123208532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МБТ</c:v>
                </c:pt>
                <c:pt idx="4">
                  <c:v>Прочие безвозм.  поступлен.</c:v>
                </c:pt>
                <c:pt idx="5">
                  <c:v>Возврат остатков прошлых лет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49547.6</c:v>
                </c:pt>
                <c:pt idx="1">
                  <c:v>450017.1</c:v>
                </c:pt>
                <c:pt idx="2">
                  <c:v>228437.4</c:v>
                </c:pt>
                <c:pt idx="3">
                  <c:v>15</c:v>
                </c:pt>
                <c:pt idx="4">
                  <c:v>476.7</c:v>
                </c:pt>
                <c:pt idx="5">
                  <c:v>-525.29999999999995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-745263312"/>
        <c:axId val="-745264400"/>
        <c:axId val="0"/>
      </c:bar3DChart>
      <c:catAx>
        <c:axId val="-745263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ru-RU"/>
          </a:p>
        </c:txPr>
        <c:crossAx val="-745264400"/>
        <c:crosses val="autoZero"/>
        <c:auto val="1"/>
        <c:lblAlgn val="ctr"/>
        <c:lblOffset val="100"/>
        <c:noMultiLvlLbl val="0"/>
      </c:catAx>
      <c:valAx>
        <c:axId val="-745264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745263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2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037829248437296E-3"/>
          <c:y val="2.8956152467304628E-2"/>
          <c:w val="0.96585838782671896"/>
          <c:h val="0.767112526468866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9485662455415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6731332884140182E-2"/>
                  <c:y val="-4.7382794946498503E-2"/>
                </c:manualLayout>
              </c:layout>
              <c:spPr/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518914624218648E-3"/>
                  <c:y val="-4.08200173651139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6.0544682431636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5.7148024311159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380405923673317E-16"/>
                  <c:y val="-5.7148024311159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Прочие безвозм.поступлен.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55797.1</c:v>
                </c:pt>
                <c:pt idx="1">
                  <c:v>383595.7</c:v>
                </c:pt>
                <c:pt idx="2">
                  <c:v>197329.4</c:v>
                </c:pt>
                <c:pt idx="3">
                  <c:v>164.5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15885299643323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518914624218932E-3"/>
                  <c:y val="-4.2118039952443093E-2"/>
                </c:manualLayout>
              </c:layout>
              <c:spPr/>
              <c:txPr>
                <a:bodyPr rot="0" vert="horz"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3.2656013892091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5.9869358802167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5.7148024311159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380405923673317E-16"/>
                  <c:y val="-5.7148024311159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Прочие безвозм.поступлен.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49547.6</c:v>
                </c:pt>
                <c:pt idx="1">
                  <c:v>450017.1</c:v>
                </c:pt>
                <c:pt idx="2">
                  <c:v>228437.4</c:v>
                </c:pt>
                <c:pt idx="3">
                  <c:v>476.7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-745268752"/>
        <c:axId val="-745267120"/>
        <c:axId val="0"/>
      </c:bar3DChart>
      <c:catAx>
        <c:axId val="-745268752"/>
        <c:scaling>
          <c:orientation val="minMax"/>
        </c:scaling>
        <c:delete val="0"/>
        <c:axPos val="b"/>
        <c:numFmt formatCode="General" sourceLinked="0"/>
        <c:majorTickMark val="cross"/>
        <c:minorTickMark val="in"/>
        <c:tickLblPos val="low"/>
        <c:txPr>
          <a:bodyPr/>
          <a:lstStyle/>
          <a:p>
            <a:pPr>
              <a:defRPr sz="1400" kern="100" cap="none" spc="-100" baseline="-25000"/>
            </a:pPr>
            <a:endParaRPr lang="ru-RU"/>
          </a:p>
        </c:txPr>
        <c:crossAx val="-745267120"/>
        <c:crosses val="autoZero"/>
        <c:auto val="0"/>
        <c:lblAlgn val="r"/>
        <c:lblOffset val="50"/>
        <c:noMultiLvlLbl val="0"/>
      </c:catAx>
      <c:valAx>
        <c:axId val="-745267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7452687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513297021517033"/>
          <c:y val="0.89793413048539517"/>
          <c:w val="0.53714421666262202"/>
          <c:h val="0.1020658695146048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4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008095591717882E-2"/>
          <c:y val="0.20338638844050008"/>
          <c:w val="0.52093318507627595"/>
          <c:h val="0.796613647866286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</c:v>
                </c:pt>
              </c:strCache>
            </c:strRef>
          </c:tx>
          <c:dLbls>
            <c:dLbl>
              <c:idx val="3"/>
              <c:layout>
                <c:manualLayout>
                  <c:x val="3.2524712166484428E-2"/>
                  <c:y val="3.674428331492579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753641408264575E-3"/>
                  <c:y val="-5.1845546573257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2160183956168613E-2"/>
                  <c:y val="4.3052896083441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3977097086678489E-2"/>
                  <c:y val="-2.09617232072253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9.1280245177436423E-2"/>
                  <c:y val="-6.3038093806570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9.7317159691808125E-2"/>
                  <c:y val="-0.12023729389544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7.4936788212615749E-2"/>
                  <c:y val="-0.205022644542763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4.2791298042907516E-2"/>
                  <c:y val="-0.154705522915754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7,1 %</c:v>
                </c:pt>
                <c:pt idx="1">
                  <c:v>Национальная оборона  0,3 %</c:v>
                </c:pt>
                <c:pt idx="2">
                  <c:v>Национальная безопасность и правоохранительная деятельность   0,2 %</c:v>
                </c:pt>
                <c:pt idx="3">
                  <c:v>Национальная экономика 3,9 %</c:v>
                </c:pt>
                <c:pt idx="4">
                  <c:v>Жилищно–коммунальное хозяйство  8,9 %</c:v>
                </c:pt>
                <c:pt idx="5">
                  <c:v>Образование  70,3 %</c:v>
                </c:pt>
                <c:pt idx="6">
                  <c:v>Культура, кинематография  6,9 %</c:v>
                </c:pt>
                <c:pt idx="7">
                  <c:v>Социальная политика  3,9 %</c:v>
                </c:pt>
                <c:pt idx="8">
                  <c:v>Физическая культура и спорт  0,3 %</c:v>
                </c:pt>
                <c:pt idx="9">
                  <c:v>Обслуживание государственного и муниципального долга  0,001 %</c:v>
                </c:pt>
                <c:pt idx="10">
                  <c:v>Межбюджетные трансферты бюджетам субъектов РФ и муниципальных образований общего характера   1 %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62745.3</c:v>
                </c:pt>
                <c:pt idx="1">
                  <c:v>3259.5</c:v>
                </c:pt>
                <c:pt idx="2">
                  <c:v>2033.6</c:v>
                </c:pt>
                <c:pt idx="3">
                  <c:v>36744.1</c:v>
                </c:pt>
                <c:pt idx="4">
                  <c:v>84192.5</c:v>
                </c:pt>
                <c:pt idx="5">
                  <c:v>665965.6</c:v>
                </c:pt>
                <c:pt idx="6">
                  <c:v>43664.9</c:v>
                </c:pt>
                <c:pt idx="7">
                  <c:v>36589.1</c:v>
                </c:pt>
                <c:pt idx="8">
                  <c:v>2583.6</c:v>
                </c:pt>
                <c:pt idx="9">
                  <c:v>5.4</c:v>
                </c:pt>
                <c:pt idx="10">
                  <c:v>9262.7000000000007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274277516923074"/>
          <c:y val="0.12548965147663332"/>
          <c:w val="0.33797463049914533"/>
          <c:h val="0.81018743015481942"/>
        </c:manualLayout>
      </c:layout>
      <c:overlay val="0"/>
      <c:txPr>
        <a:bodyPr/>
        <a:lstStyle/>
        <a:p>
          <a:pPr>
            <a:defRPr sz="1000" spc="-1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539547750055064"/>
          <c:y val="0.1535880000261409"/>
          <c:w val="0.57044039453705919"/>
          <c:h val="0.833962402870269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8285370826243479E-2"/>
                  <c:y val="5.999872563179254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3046403713427549E-2"/>
                  <c:y val="5.24703137559878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7295853579621759E-2"/>
                  <c:y val="-2.0806511694779011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6089313663004302E-2"/>
                  <c:y val="-3.460269120424527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3044055046515299"/>
                  <c:y val="8.725827849193226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4015693466237706E-2"/>
                  <c:y val="2.057487439667197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7617272825482647E-2"/>
                  <c:y val="2.794905504326679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Жилищно - коммунальное хозяйство</c:v>
                </c:pt>
                <c:pt idx="3">
                  <c:v>Социальная политика</c:v>
                </c:pt>
                <c:pt idx="4">
                  <c:v>Физическая культура и спорт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665965.6</c:v>
                </c:pt>
                <c:pt idx="1">
                  <c:v>43664.9</c:v>
                </c:pt>
                <c:pt idx="2">
                  <c:v>84192.5</c:v>
                </c:pt>
                <c:pt idx="3">
                  <c:v>36589.1</c:v>
                </c:pt>
                <c:pt idx="4">
                  <c:v>2583.6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0.26923</cdr:x>
      <cdr:y>0.11494</cdr:y>
    </cdr:from>
    <cdr:to>
      <cdr:x>1</cdr:x>
      <cdr:y>0.20689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16" y="714356"/>
          <a:ext cx="407196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0.0438</cdr:x>
      <cdr:y>0.01906</cdr:y>
    </cdr:from>
    <cdr:to>
      <cdr:x>1</cdr:x>
      <cdr:y>0.11318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59568" y="116680"/>
          <a:ext cx="7849344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anchor="b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rPr>
            <a:t>Структура расходов районного бюджета в разрезе отраслей                      за 2022 год, тыс. руб.</a:t>
          </a:r>
          <a:endParaRPr lang="ru-RU" b="1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solidFill>
              <a:schemeClr val="accent1">
                <a:lumMod val="50000"/>
              </a:schemeClr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0.0438</cdr:x>
      <cdr:y>0.04706</cdr:y>
    </cdr:from>
    <cdr:to>
      <cdr:x>1</cdr:x>
      <cdr:y>0.18824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59568" y="288032"/>
          <a:ext cx="784934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anchor="b">
          <a:normAutofit fontScale="90000" lnSpcReduction="10000"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7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rPr>
            <a:t>Информация о социальной направленности бюджета</a:t>
          </a:r>
        </a:p>
        <a:p xmlns:a="http://schemas.openxmlformats.org/drawingml/2006/main">
          <a:pPr algn="ctr"/>
          <a:endParaRPr lang="ru-RU" b="1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ешения о внесении изменений в бюджет и утверждении отчета\Отчет об исполнении бюджета за 2020 год\slide1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0"/>
            <a:ext cx="8856984" cy="679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171400"/>
            <a:ext cx="9144000" cy="258532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Отчет об исполнении бюджета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Бийского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района за 2022 год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52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89786563"/>
              </p:ext>
            </p:extLst>
          </p:nvPr>
        </p:nvGraphicFramePr>
        <p:xfrm>
          <a:off x="324000" y="432000"/>
          <a:ext cx="8208912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247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28349834"/>
              </p:ext>
            </p:extLst>
          </p:nvPr>
        </p:nvGraphicFramePr>
        <p:xfrm>
          <a:off x="467544" y="476672"/>
          <a:ext cx="8208912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09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95536" y="476672"/>
            <a:ext cx="8183880" cy="10515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Структура расходов районного бюджета за 2022 год в тыс. руб.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573319"/>
              </p:ext>
            </p:extLst>
          </p:nvPr>
        </p:nvGraphicFramePr>
        <p:xfrm>
          <a:off x="755576" y="1412776"/>
          <a:ext cx="76328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02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96832"/>
              </p:ext>
            </p:extLst>
          </p:nvPr>
        </p:nvGraphicFramePr>
        <p:xfrm>
          <a:off x="1043608" y="1844824"/>
          <a:ext cx="7056784" cy="40481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29097"/>
                <a:gridCol w="1027687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ремонт водонапорной башни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п.Заря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3675,3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5801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Шебалинской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100416,6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9284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линия подачи угля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п.Чуйский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5686,0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928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капитальный ремонт столовой Первомайская СОШ №2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4396,9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6783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ремонт лагеря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1575,0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321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спортзала Первомайская СОШ №2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4311,3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6928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капитальный ремонт кровли Верх-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Бехтемирской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школы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8919,9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8632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демонтаж столовой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Светлоозерск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1843,7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234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стабильного водоснабжения населения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3117,9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605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ФАПов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925,9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9768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Большеугреневского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ДК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12646,5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348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кровли здания детского сада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п.Усть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-Катунь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1125,9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480060" y="620688"/>
            <a:ext cx="8183880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Расходы на ремонт, капитальный ремонт и изготовление ПСД 186941,5 тыс. руб., из них: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48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44437"/>
              </p:ext>
            </p:extLst>
          </p:nvPr>
        </p:nvGraphicFramePr>
        <p:xfrm>
          <a:off x="1043608" y="836712"/>
          <a:ext cx="7128792" cy="5181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192688"/>
                <a:gridCol w="936104"/>
              </a:tblGrid>
              <a:tr h="1672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объектов ЖКХ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2207,0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296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кровли здания администрации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2514,1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296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канализационной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системы Енисейская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296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дорог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29419,4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296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берегоукрепление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р.Катунь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с.Сростки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1344,2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296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ПСД на капитальный ремонт кровли Верх-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Бехтемирского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детского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сада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597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ПСД на капитальный ремонт Верх-Катунского детского сада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1158,6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837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ПСД на капитальный ремонт кровли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Усятской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572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ПСД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экспертиза документации на капитальный ремонт объектов теплоснабжения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296,3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445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замену окон в филиалах Первомайской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8168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капитальный ремонт ДЮСШ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163,2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7368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капитальный ремонт столовой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Светлоозерской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721,0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7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капитальный ремонт Новиковской СОШ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919,5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ПСД на ремонт Первомайской СОШ №2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849,2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4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692696"/>
            <a:ext cx="8101408" cy="72008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Финансирование бюджетов поселений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за 2022 год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708951"/>
              </p:ext>
            </p:extLst>
          </p:nvPr>
        </p:nvGraphicFramePr>
        <p:xfrm>
          <a:off x="107503" y="1397000"/>
          <a:ext cx="8928995" cy="5363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028"/>
                <a:gridCol w="782665"/>
                <a:gridCol w="996119"/>
                <a:gridCol w="782665"/>
                <a:gridCol w="1128092"/>
                <a:gridCol w="758225"/>
                <a:gridCol w="703148"/>
                <a:gridCol w="773464"/>
                <a:gridCol w="769862"/>
                <a:gridCol w="811727"/>
              </a:tblGrid>
              <a:tr h="3256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администрации сельсовета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Дотация</a:t>
                      </a:r>
                    </a:p>
                  </a:txBody>
                  <a:tcPr marL="9525" marR="9525" marT="9525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/>
                </a:tc>
              </a:tr>
              <a:tr h="914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Ремонт 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дорог по программе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Резервный фонд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Заработная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плата и страх. взносы, ком.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услуги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ППМИ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Прочие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Жилищное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Передан-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ные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полномо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-чия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Б-Угреневская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1251,0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2916,2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745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В-Бехтемирская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262,3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2148,5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635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В-Катунская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6160,8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50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Енисейская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3014,8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Заринская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3805,9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530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Калининская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3668,3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Лесная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3550,7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Малоенисейская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3676,5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Малоугреневская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12923,3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18454,4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Новиковская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2612,1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69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Первомайская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5028,2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10193,4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81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Светлоозерская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4229,5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597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Сростинская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2592,4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777,8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5683,8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392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Усятская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3754,9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71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Шебалинская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1911,9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5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ИТОГО: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9262,7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7078,0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158,3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19053,2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4846,3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11311,9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14077,8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8180,2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73968,4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7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7184" y="633798"/>
            <a:ext cx="8183880" cy="981892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0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Муниципальные</a:t>
            </a:r>
            <a:r>
              <a:rPr lang="ru-RU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30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программы</a:t>
            </a:r>
            <a:endParaRPr lang="ru-RU" sz="30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964604"/>
              </p:ext>
            </p:extLst>
          </p:nvPr>
        </p:nvGraphicFramePr>
        <p:xfrm>
          <a:off x="827584" y="1484784"/>
          <a:ext cx="7523208" cy="4746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8835"/>
                <a:gridCol w="954373"/>
              </a:tblGrid>
              <a:tr h="6407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Сумма, тыс.руб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</a:tr>
              <a:tr h="429635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"Профилактика преступлений и иных правонарушений в Бийском районе" на 2021-2024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96419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"Профилактика терроризма и экстремизма на территории муниципального образования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Бийский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 Алтайского края" на 2022-2026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6833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 "Развитие культуры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района" на 2021-2024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42454,0</a:t>
                      </a:r>
                    </a:p>
                  </a:txBody>
                  <a:tcPr marL="0" marR="0" marT="0" marB="0" anchor="ctr"/>
                </a:tc>
              </a:tr>
              <a:tr h="35458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"Развитие физической культуры и спорта в Бийском районе" на 2021-2024 годы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9198,2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96419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"Формирование законопослушного поведения участников дорожного движения в муниципальном образовании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Бийский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район" на 2021-2024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159,1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29061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"Комплексные меры противодействия злоупотреблению наркотиками и их незаконному обороту в Бийском районе на 2021-2025 годы"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20255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«Комплексное развитие сельских территорий муниципального образования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Бийский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 Алтайского края» на 2021-2026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4269,4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82696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«Укрепление общественного здоровья» на 2021-2025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714417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"Защита населения и территорий от чрезвычайных ситуаций, обеспечение пожарной безопасности и безопасности на водных объектах на территории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района" на 2022-2026 годы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2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328679"/>
              </p:ext>
            </p:extLst>
          </p:nvPr>
        </p:nvGraphicFramePr>
        <p:xfrm>
          <a:off x="755576" y="1484784"/>
          <a:ext cx="7645448" cy="4778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/>
                <a:gridCol w="1020712"/>
              </a:tblGrid>
              <a:tr h="5969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Сумма, </a:t>
                      </a:r>
                      <a:r>
                        <a:rPr lang="ru-RU" sz="1400" baseline="0" dirty="0" err="1" smtClean="0"/>
                        <a:t>тыс.руб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</a:tr>
              <a:tr h="48238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"Развитие дорожного хозяйства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Алтайского края"  на 2021-2025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26162,3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4723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"Развитие образования в Бийском районе"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672416,9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65316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"Доступная среда в Бийском районе" на 2021 - 2025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9616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"Создание условий для эффективного и ответственного управления муниципальными финансами" на 2021-2025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67050,5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50100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"Реформирование и модернизация жилищно-коммунального комплекса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Алтайского края на 2019-2023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г.г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."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27828,1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4119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«Газификация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района" на 2021-2023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4179,5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7642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"Социальная поддержка граждан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Бийского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района" на 2021-2025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8238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МП "Улучшение жилищных условий молодых семей в Бийском районе" на 2021-2025 годы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718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МП  "О поддержке и развитии малого и среднего предпринимательства на территории муниципального образования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Бийский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 Алтайского края" на 2021-2025 годы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4475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ИТОГО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851078,7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7184" y="633798"/>
            <a:ext cx="8183880" cy="778978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0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Муниципальные</a:t>
            </a:r>
            <a:r>
              <a:rPr lang="ru-RU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30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программы</a:t>
            </a:r>
            <a:endParaRPr lang="ru-RU" sz="30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6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67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r>
              <a:rPr lang="ru-RU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7705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99592" y="692696"/>
            <a:ext cx="7679824" cy="907544"/>
          </a:xfrm>
          <a:prstGeom prst="rect">
            <a:avLst/>
          </a:prstGeom>
        </p:spPr>
        <p:txBody>
          <a:bodyPr vert="horz" anchor="b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Основные параметры районного бюджета за 2022 год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201447"/>
              </p:ext>
            </p:extLst>
          </p:nvPr>
        </p:nvGraphicFramePr>
        <p:xfrm>
          <a:off x="1331640" y="2132856"/>
          <a:ext cx="6624736" cy="2905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0819"/>
                <a:gridCol w="1423917"/>
              </a:tblGrid>
              <a:tr h="51029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Наименование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Сумма, тыс. руб.</a:t>
                      </a:r>
                      <a:endParaRPr lang="ru-RU" sz="2000" dirty="0"/>
                    </a:p>
                  </a:txBody>
                  <a:tcPr/>
                </a:tc>
              </a:tr>
              <a:tr h="652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всего,    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                                                                 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976410,3</a:t>
                      </a:r>
                    </a:p>
                    <a:p>
                      <a:pPr algn="r" fontAlgn="t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517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248441,8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7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728968,5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7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947046,4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9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7883436"/>
              </p:ext>
            </p:extLst>
          </p:nvPr>
        </p:nvGraphicFramePr>
        <p:xfrm>
          <a:off x="1331640" y="692696"/>
          <a:ext cx="6552728" cy="552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34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60120" y="620688"/>
            <a:ext cx="7140272" cy="617726"/>
          </a:xfrm>
          <a:prstGeom prst="rect">
            <a:avLst/>
          </a:prstGeom>
        </p:spPr>
        <p:txBody>
          <a:bodyPr vert="horz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Структура налоговых доходов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759792"/>
              </p:ext>
            </p:extLst>
          </p:nvPr>
        </p:nvGraphicFramePr>
        <p:xfrm>
          <a:off x="827584" y="1340768"/>
          <a:ext cx="7488832" cy="4800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999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60120" y="692696"/>
            <a:ext cx="7140272" cy="76174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Структура налоговых доходов в сравнении с 2021 годом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47925533"/>
              </p:ext>
            </p:extLst>
          </p:nvPr>
        </p:nvGraphicFramePr>
        <p:xfrm>
          <a:off x="755576" y="1397000"/>
          <a:ext cx="7632848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486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27584" y="620688"/>
            <a:ext cx="7560840" cy="105162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Структура неналоговых доходов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043047"/>
              </p:ext>
            </p:extLst>
          </p:nvPr>
        </p:nvGraphicFramePr>
        <p:xfrm>
          <a:off x="827584" y="1146498"/>
          <a:ext cx="7466638" cy="5072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6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27584" y="642918"/>
            <a:ext cx="7920880" cy="9138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Структура неналоговых доходов в сравнении с 2021 годом</a:t>
            </a:r>
          </a:p>
          <a:p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72644144"/>
              </p:ext>
            </p:extLst>
          </p:nvPr>
        </p:nvGraphicFramePr>
        <p:xfrm>
          <a:off x="683568" y="1099855"/>
          <a:ext cx="7920880" cy="5137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714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642918"/>
            <a:ext cx="8248430" cy="9138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Безвозмездные поступления в бюджет района за 2022 год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84729056"/>
              </p:ext>
            </p:extLst>
          </p:nvPr>
        </p:nvGraphicFramePr>
        <p:xfrm>
          <a:off x="755576" y="1556792"/>
          <a:ext cx="756084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948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642918"/>
            <a:ext cx="8248430" cy="91387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Безвозмездные поступления в бюджет района в сравнении с 2021 годом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0464718"/>
              </p:ext>
            </p:extLst>
          </p:nvPr>
        </p:nvGraphicFramePr>
        <p:xfrm>
          <a:off x="500063" y="1556792"/>
          <a:ext cx="818356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845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2923</TotalTime>
  <Words>939</Words>
  <Application>Microsoft Office PowerPoint</Application>
  <PresentationFormat>Экран (4:3)</PresentationFormat>
  <Paragraphs>373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Учетная запись Майкрософт</cp:lastModifiedBy>
  <cp:revision>133</cp:revision>
  <cp:lastPrinted>2022-04-25T05:10:37Z</cp:lastPrinted>
  <dcterms:created xsi:type="dcterms:W3CDTF">2021-04-08T12:57:12Z</dcterms:created>
  <dcterms:modified xsi:type="dcterms:W3CDTF">2023-04-08T11:58:22Z</dcterms:modified>
</cp:coreProperties>
</file>