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drawings/drawing2.xml" ContentType="application/vnd.openxmlformats-officedocument.drawingml.chartshapes+xml"/>
  <Override PartName="/ppt/charts/chart9.xml" ContentType="application/vnd.openxmlformats-officedocument.drawingml.chart+xml"/>
  <Override PartName="/ppt/drawings/drawing3.xml" ContentType="application/vnd.openxmlformats-officedocument.drawingml.chartshapes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70" r:id="rId6"/>
    <p:sldId id="260" r:id="rId7"/>
    <p:sldId id="262" r:id="rId8"/>
    <p:sldId id="271" r:id="rId9"/>
    <p:sldId id="261" r:id="rId10"/>
    <p:sldId id="265" r:id="rId11"/>
    <p:sldId id="266" r:id="rId12"/>
    <p:sldId id="263" r:id="rId13"/>
    <p:sldId id="277" r:id="rId14"/>
    <p:sldId id="275" r:id="rId15"/>
    <p:sldId id="279" r:id="rId16"/>
    <p:sldId id="269" r:id="rId17"/>
    <p:sldId id="272" r:id="rId18"/>
    <p:sldId id="280" r:id="rId19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4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600" b="1" cap="none" spc="0" baseline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Структура </a:t>
            </a:r>
            <a:r>
              <a:rPr lang="ru-RU" sz="2600" b="1" cap="none" spc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доходов районного бюджета</a:t>
            </a:r>
          </a:p>
          <a:p>
            <a:pPr>
              <a:defRPr/>
            </a:pPr>
            <a:endParaRPr lang="ru-RU" sz="2600" b="1" cap="none" spc="0" baseline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c:rich>
      </c:tx>
      <c:layout>
        <c:manualLayout>
          <c:xMode val="edge"/>
          <c:yMode val="edge"/>
          <c:x val="0.11011246003191343"/>
          <c:y val="1.3798383524802504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1996716482051445"/>
          <c:y val="4.0748690873836049E-2"/>
          <c:w val="0.54059820581595941"/>
          <c:h val="0.8300450420444975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explosion val="25"/>
          <c:dPt>
            <c:idx val="0"/>
            <c:bubble3D val="0"/>
          </c:dPt>
          <c:dLbls>
            <c:dLbl>
              <c:idx val="0"/>
              <c:layout>
                <c:manualLayout>
                  <c:x val="2.384457282524164E-2"/>
                  <c:y val="-8.1075462671388807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3159942887538844E-2"/>
                  <c:y val="-4.5113966316132285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8.003445282636483E-2"/>
                  <c:y val="-9.8275998816453616E-2"/>
                </c:manualLayout>
              </c:layout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доходы, тыс.руб.</c:v>
                </c:pt>
                <c:pt idx="1">
                  <c:v>Неналоговые доходы, тыс. руб</c:v>
                </c:pt>
                <c:pt idx="2">
                  <c:v>Безвозмездные поступления, тыс. руб.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204043.2</c:v>
                </c:pt>
                <c:pt idx="1">
                  <c:v>34235.1</c:v>
                </c:pt>
                <c:pt idx="2">
                  <c:v>636199.9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"/>
          <c:y val="0.75985762284441771"/>
          <c:w val="0.72858085296843389"/>
          <c:h val="0.1768753551558221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10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496091221841069"/>
          <c:y val="0.35477652543084653"/>
          <c:w val="0.60484945398972045"/>
          <c:h val="0.5857367844393692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7"/>
          <c:dPt>
            <c:idx val="3"/>
            <c:bubble3D val="0"/>
            <c:explosion val="6"/>
          </c:dPt>
          <c:dLbls>
            <c:dLbl>
              <c:idx val="0"/>
              <c:layout>
                <c:manualLayout>
                  <c:x val="2.1827099215060475E-2"/>
                  <c:y val="0.13140706104760275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0402122998195612"/>
                  <c:y val="-6.0263231694094345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139019218090663"/>
                  <c:y val="5.0995980394994639E-3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2432071907684594E-2"/>
                  <c:y val="-8.7679917776277261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.11389668738506047"/>
                  <c:y val="-3.216682083488763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423819261172236"/>
                      <c:h val="0.33349829816889032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7.4935856183694471E-2"/>
                  <c:y val="4.3141671127450487E-2"/>
                </c:manualLayout>
              </c:layout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aseline="0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Социальные выплаты</c:v>
                </c:pt>
                <c:pt idx="2">
                  <c:v>Заработная плата с начислениями</c:v>
                </c:pt>
                <c:pt idx="3">
                  <c:v>Коммунальные услуги</c:v>
                </c:pt>
                <c:pt idx="4">
                  <c:v>Прочие расходы</c:v>
                </c:pt>
                <c:pt idx="5">
                  <c:v>Трансферты поселениям на решение вопросов местного значения</c:v>
                </c:pt>
                <c:pt idx="6">
                  <c:v>Капитальный ремонт, ремонт и строительство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33157.300000000003</c:v>
                </c:pt>
                <c:pt idx="2">
                  <c:v>419146.5</c:v>
                </c:pt>
                <c:pt idx="3">
                  <c:v>45158.1</c:v>
                </c:pt>
                <c:pt idx="4">
                  <c:v>122251.9</c:v>
                </c:pt>
                <c:pt idx="5">
                  <c:v>70480.899999999994</c:v>
                </c:pt>
                <c:pt idx="6">
                  <c:v>154674.4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75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7981941130896076E-2"/>
          <c:y val="4.7286410531942949E-2"/>
          <c:w val="0.63443876599190996"/>
          <c:h val="0.9139475494507738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8"/>
          <c:dLbls>
            <c:dLbl>
              <c:idx val="0"/>
              <c:layout>
                <c:manualLayout>
                  <c:x val="-4.9594948433017795E-2"/>
                  <c:y val="0.123799329420298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0.136243428681427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1577780655413163E-3"/>
                  <c:y val="-4.18539399578252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3.0039358370224374E-2"/>
                  <c:y val="-3.9770617909152991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6.727994594191225E-2"/>
                  <c:y val="-5.27476309503323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1.06260192133374E-2"/>
                  <c:y val="-2.70558951139014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6556729716145656E-2"/>
                  <c:y val="-5.14688878768573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6376872735557529E-2"/>
                  <c:y val="-1.14038946859014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НДФЛ, тыс.руб</c:v>
                </c:pt>
                <c:pt idx="1">
                  <c:v>УСН, тыс.руб</c:v>
                </c:pt>
                <c:pt idx="2">
                  <c:v>ЕНВД, тыс. руб</c:v>
                </c:pt>
                <c:pt idx="3">
                  <c:v>ЕСХН, тыс.руб</c:v>
                </c:pt>
                <c:pt idx="4">
                  <c:v>Налог,взимаемый с применением патентной системы,тыс. руб</c:v>
                </c:pt>
                <c:pt idx="5">
                  <c:v>НДПИ, тыс.руб</c:v>
                </c:pt>
                <c:pt idx="6">
                  <c:v>Госпошлина, тыс.руб</c:v>
                </c:pt>
                <c:pt idx="7">
                  <c:v>Акцизы, тыс. руб</c:v>
                </c:pt>
              </c:strCache>
            </c:strRef>
          </c:cat>
          <c:val>
            <c:numRef>
              <c:f>Лист1!$B$2:$B$9</c:f>
              <c:numCache>
                <c:formatCode>0.0</c:formatCode>
                <c:ptCount val="8"/>
                <c:pt idx="0">
                  <c:v>138930.79999999999</c:v>
                </c:pt>
                <c:pt idx="1">
                  <c:v>18769.3</c:v>
                </c:pt>
                <c:pt idx="2">
                  <c:v>1291.7</c:v>
                </c:pt>
                <c:pt idx="3">
                  <c:v>12817.9</c:v>
                </c:pt>
                <c:pt idx="4">
                  <c:v>4679.2</c:v>
                </c:pt>
                <c:pt idx="5">
                  <c:v>2516</c:v>
                </c:pt>
                <c:pt idx="6">
                  <c:v>342.9</c:v>
                </c:pt>
                <c:pt idx="7">
                  <c:v>24695.4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71950082963691309"/>
          <c:y val="7.0256911108398157E-2"/>
          <c:w val="0.27004640369956606"/>
          <c:h val="0.8885899784709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200" baseline="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0"/>
      <c:rotY val="0"/>
      <c:rAngAx val="0"/>
      <c:perspective val="14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8252170094308174E-2"/>
          <c:y val="1.3785543287082275E-2"/>
          <c:w val="0.94228196342963988"/>
          <c:h val="0.552220454065009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9932669954910668E-2"/>
                  <c:y val="1.511302195296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8285641218061725E-2"/>
                  <c:y val="5.32684157721487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3277224962425557E-2"/>
                  <c:y val="-1.00290697674418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329405747369789E-2"/>
                  <c:y val="-2.66342078860743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3277224962425557E-3"/>
                  <c:y val="-1.03413458406618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1.3310889984970223E-2"/>
                  <c:y val="-5.326841577214875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6638612481212778E-3"/>
                  <c:y val="-4.7397287565522934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1.9966334977455213E-2"/>
                  <c:y val="-7.131253664256400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27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НДФЛ, тыс.руб</c:v>
                </c:pt>
                <c:pt idx="1">
                  <c:v>УСН, тыс.руб</c:v>
                </c:pt>
                <c:pt idx="2">
                  <c:v>ЕНВД, тыс. руб</c:v>
                </c:pt>
                <c:pt idx="3">
                  <c:v>ЕСХН, тыс.руб</c:v>
                </c:pt>
                <c:pt idx="4">
                  <c:v>Налог,взимаемый с применением патентной системы,тыс. руб</c:v>
                </c:pt>
                <c:pt idx="5">
                  <c:v>НДПИ, тыс.руб</c:v>
                </c:pt>
                <c:pt idx="6">
                  <c:v>Госпошлина, тыс.руб</c:v>
                </c:pt>
                <c:pt idx="7">
                  <c:v>Акцизы, тыс. руб</c:v>
                </c:pt>
              </c:strCache>
            </c:strRef>
          </c:cat>
          <c:val>
            <c:numRef>
              <c:f>Лист1!$B$2:$B$9</c:f>
              <c:numCache>
                <c:formatCode>0.0</c:formatCode>
                <c:ptCount val="8"/>
                <c:pt idx="0">
                  <c:v>122927.2</c:v>
                </c:pt>
                <c:pt idx="1">
                  <c:v>13411.9</c:v>
                </c:pt>
                <c:pt idx="2">
                  <c:v>5441.7</c:v>
                </c:pt>
                <c:pt idx="3">
                  <c:v>8984</c:v>
                </c:pt>
                <c:pt idx="4">
                  <c:v>6.2</c:v>
                </c:pt>
                <c:pt idx="5">
                  <c:v>3497.1</c:v>
                </c:pt>
                <c:pt idx="6">
                  <c:v>190.9</c:v>
                </c:pt>
                <c:pt idx="7">
                  <c:v>20823.5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9.1512368646670283E-2"/>
                  <c:y val="4.79415021822682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6.3226727428608562E-2"/>
                  <c:y val="2.1307366308859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4.1596531203031951E-2"/>
                  <c:y val="-1.01852078040518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3260392451153228E-2"/>
                  <c:y val="1.33171039430371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2.9949502466183001E-2"/>
                  <c:y val="-1.04974838772717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613363714304281E-2"/>
                  <c:y val="-4.93636408051592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6.6554449924851114E-3"/>
                  <c:y val="1.5613803660999284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5.3243428927184311E-2"/>
                  <c:y val="3.72878910405041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27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НДФЛ, тыс.руб</c:v>
                </c:pt>
                <c:pt idx="1">
                  <c:v>УСН, тыс.руб</c:v>
                </c:pt>
                <c:pt idx="2">
                  <c:v>ЕНВД, тыс. руб</c:v>
                </c:pt>
                <c:pt idx="3">
                  <c:v>ЕСХН, тыс.руб</c:v>
                </c:pt>
                <c:pt idx="4">
                  <c:v>Налог,взимаемый с применением патентной системы,тыс. руб</c:v>
                </c:pt>
                <c:pt idx="5">
                  <c:v>НДПИ, тыс.руб</c:v>
                </c:pt>
                <c:pt idx="6">
                  <c:v>Госпошлина, тыс.руб</c:v>
                </c:pt>
                <c:pt idx="7">
                  <c:v>Акцизы, тыс. руб</c:v>
                </c:pt>
              </c:strCache>
            </c:strRef>
          </c:cat>
          <c:val>
            <c:numRef>
              <c:f>Лист1!$C$2:$C$9</c:f>
              <c:numCache>
                <c:formatCode>0.0</c:formatCode>
                <c:ptCount val="8"/>
                <c:pt idx="0">
                  <c:v>138930.79999999999</c:v>
                </c:pt>
                <c:pt idx="1">
                  <c:v>18769.3</c:v>
                </c:pt>
                <c:pt idx="2">
                  <c:v>1291.7</c:v>
                </c:pt>
                <c:pt idx="3">
                  <c:v>12817.9</c:v>
                </c:pt>
                <c:pt idx="4">
                  <c:v>4679.2</c:v>
                </c:pt>
                <c:pt idx="5">
                  <c:v>2516</c:v>
                </c:pt>
                <c:pt idx="6">
                  <c:v>342.9</c:v>
                </c:pt>
                <c:pt idx="7">
                  <c:v>24695.4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9049264"/>
        <c:axId val="139049824"/>
        <c:axId val="0"/>
      </c:bar3DChart>
      <c:catAx>
        <c:axId val="1390492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5400000" vert="horz"/>
          <a:lstStyle/>
          <a:p>
            <a:pPr>
              <a:defRPr sz="1400" baseline="0"/>
            </a:pPr>
            <a:endParaRPr lang="ru-RU"/>
          </a:p>
        </c:txPr>
        <c:crossAx val="139049824"/>
        <c:crosses val="autoZero"/>
        <c:auto val="1"/>
        <c:lblAlgn val="ctr"/>
        <c:lblOffset val="50"/>
        <c:noMultiLvlLbl val="0"/>
      </c:catAx>
      <c:valAx>
        <c:axId val="139049824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13904926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64960549456768957"/>
          <c:y val="0.11020920645999085"/>
          <c:w val="0.23322461026342989"/>
          <c:h val="6.7738054524135241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endParaRPr lang="ru-RU"/>
          </a:p>
          <a:p>
            <a:pPr>
              <a:defRPr/>
            </a:pPr>
            <a:endParaRPr lang="ru-RU"/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3.3240163486108386E-2"/>
          <c:y val="6.4351705780143875E-2"/>
          <c:w val="0.61659121208754586"/>
          <c:h val="0.91038476492108567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3"/>
          <c:dPt>
            <c:idx val="0"/>
            <c:bubble3D val="0"/>
            <c:spPr>
              <a:solidFill>
                <a:srgbClr val="669900"/>
              </a:solidFill>
            </c:spPr>
          </c:dPt>
          <c:dLbls>
            <c:dLbl>
              <c:idx val="0"/>
              <c:layout>
                <c:manualLayout>
                  <c:x val="-0.25139289103357426"/>
                  <c:y val="-8.7636561224143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7226327905728835E-2"/>
                  <c:y val="5.775338105599186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6679648355034891E-2"/>
                  <c:y val="-6.58953992086881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3.7722945306001977E-3"/>
                  <c:y val="-8.76805273729693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7518475575779844E-2"/>
                      <c:h val="5.8841691107639385E-2"/>
                    </c:manualLayout>
                  </c15:layout>
                </c:ext>
              </c:extLst>
            </c:dLbl>
            <c:dLbl>
              <c:idx val="4"/>
              <c:layout>
                <c:manualLayout>
                  <c:x val="2.586553481101769E-2"/>
                  <c:y val="-0.122315206136175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7.396985202719969E-2"/>
                  <c:y val="-5.81127993937008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4957300989471333E-2"/>
                  <c:y val="-8.90501813455770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6.3489191360901606E-3"/>
                  <c:y val="-1.18934347301819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6588253868870484E-2"/>
                      <c:h val="5.0103074002717615E-2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500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8"/>
                <c:pt idx="0">
                  <c:v>Аренда земли, тыс.руб</c:v>
                </c:pt>
                <c:pt idx="1">
                  <c:v>Аренда имущества, тыс.руб</c:v>
                </c:pt>
                <c:pt idx="2">
                  <c:v>Платежи от государственных и муниципальных унитарных предприятий, тыс.руб</c:v>
                </c:pt>
                <c:pt idx="3">
                  <c:v>Платежи при пользовании природными ресурсами</c:v>
                </c:pt>
                <c:pt idx="4">
                  <c:v>Штрафные санкции, тыс.руб</c:v>
                </c:pt>
                <c:pt idx="5">
                  <c:v>Доходы от оказания платных услуг, тыс.руб</c:v>
                </c:pt>
                <c:pt idx="6">
                  <c:v>Доходы от продажи материальных и нематериальных активов,тыс. руб</c:v>
                </c:pt>
                <c:pt idx="7">
                  <c:v>Прочие неналоговые доходы, тыс. руб.</c:v>
                </c:pt>
              </c:strCache>
            </c:strRef>
          </c:cat>
          <c:val>
            <c:numRef>
              <c:f>Лист1!$B$2:$B$9</c:f>
              <c:numCache>
                <c:formatCode>0.0</c:formatCode>
                <c:ptCount val="8"/>
                <c:pt idx="0">
                  <c:v>24694.9</c:v>
                </c:pt>
                <c:pt idx="1">
                  <c:v>306.10000000000002</c:v>
                </c:pt>
                <c:pt idx="2">
                  <c:v>4.5</c:v>
                </c:pt>
                <c:pt idx="3">
                  <c:v>455</c:v>
                </c:pt>
                <c:pt idx="4">
                  <c:v>410.9</c:v>
                </c:pt>
                <c:pt idx="5">
                  <c:v>1903.5</c:v>
                </c:pt>
                <c:pt idx="6">
                  <c:v>6339.4</c:v>
                </c:pt>
                <c:pt idx="7">
                  <c:v>119.4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8"/>
      </c:pieChart>
    </c:plotArea>
    <c:legend>
      <c:legendPos val="r"/>
      <c:layout>
        <c:manualLayout>
          <c:xMode val="edge"/>
          <c:yMode val="edge"/>
          <c:x val="0.65826246335877214"/>
          <c:y val="3.855496084055391E-2"/>
          <c:w val="0.33834581948159609"/>
          <c:h val="0.91705598724311366"/>
        </c:manualLayout>
      </c:layout>
      <c:overlay val="0"/>
      <c:txPr>
        <a:bodyPr/>
        <a:lstStyle/>
        <a:p>
          <a:pPr>
            <a:defRPr sz="11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2281712288378216E-2"/>
          <c:y val="2.9297628674681817E-2"/>
          <c:w val="0.94663621446191337"/>
          <c:h val="0.7526638402249521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3.4337384341759473E-2"/>
                  <c:y val="0.142909345252513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3.2067144054700992E-3"/>
                  <c:y val="-1.755027046960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6033572027350496E-3"/>
                  <c:y val="-2.00574519652651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3.2067144054700992E-3"/>
                  <c:y val="-3.00861779478976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Аренда земли</c:v>
                </c:pt>
                <c:pt idx="1">
                  <c:v>Аренда имущества</c:v>
                </c:pt>
                <c:pt idx="2">
                  <c:v>Платежи от гос. и мун. унитарн. предпр.</c:v>
                </c:pt>
                <c:pt idx="3">
                  <c:v>Платежи при пользовании природными ресурсами</c:v>
                </c:pt>
                <c:pt idx="4">
                  <c:v>Штрафные санкции</c:v>
                </c:pt>
                <c:pt idx="5">
                  <c:v>Доходы от оказания платных услуг</c:v>
                </c:pt>
                <c:pt idx="6">
                  <c:v>Доходы от продажи</c:v>
                </c:pt>
                <c:pt idx="7">
                  <c:v>Прочие неналоговые доходы</c:v>
                </c:pt>
              </c:strCache>
            </c:strRef>
          </c:cat>
          <c:val>
            <c:numRef>
              <c:f>Лист1!$B$2:$B$9</c:f>
              <c:numCache>
                <c:formatCode>0.0</c:formatCode>
                <c:ptCount val="8"/>
                <c:pt idx="0">
                  <c:v>27641.4</c:v>
                </c:pt>
                <c:pt idx="1">
                  <c:v>624.5</c:v>
                </c:pt>
                <c:pt idx="2">
                  <c:v>3.2</c:v>
                </c:pt>
                <c:pt idx="3">
                  <c:v>202.5</c:v>
                </c:pt>
                <c:pt idx="4">
                  <c:v>370.6</c:v>
                </c:pt>
                <c:pt idx="5">
                  <c:v>2569.6</c:v>
                </c:pt>
                <c:pt idx="6">
                  <c:v>3381.3</c:v>
                </c:pt>
                <c:pt idx="7">
                  <c:v>20.5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0580545131170286E-2"/>
                  <c:y val="0.1303734377742229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1.755027046960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4134288109402573E-3"/>
                  <c:y val="-1.50430889739488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2826857621880397E-2"/>
                  <c:y val="-1.00287259826325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8.0167860136752481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8.0167860136752481E-3"/>
                  <c:y val="-1.75502704696069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Лист1!$A$2:$A$9</c:f>
              <c:strCache>
                <c:ptCount val="8"/>
                <c:pt idx="0">
                  <c:v>Аренда земли</c:v>
                </c:pt>
                <c:pt idx="1">
                  <c:v>Аренда имущества</c:v>
                </c:pt>
                <c:pt idx="2">
                  <c:v>Платежи от гос. и мун. унитарн. предпр.</c:v>
                </c:pt>
                <c:pt idx="3">
                  <c:v>Платежи при пользовании природными ресурсами</c:v>
                </c:pt>
                <c:pt idx="4">
                  <c:v>Штрафные санкции</c:v>
                </c:pt>
                <c:pt idx="5">
                  <c:v>Доходы от оказания платных услуг</c:v>
                </c:pt>
                <c:pt idx="6">
                  <c:v>Доходы от продажи</c:v>
                </c:pt>
                <c:pt idx="7">
                  <c:v>Прочие неналоговые доходы</c:v>
                </c:pt>
              </c:strCache>
            </c:strRef>
          </c:cat>
          <c:val>
            <c:numRef>
              <c:f>Лист1!$C$2:$C$9</c:f>
              <c:numCache>
                <c:formatCode>0.0</c:formatCode>
                <c:ptCount val="8"/>
                <c:pt idx="0">
                  <c:v>24694.9</c:v>
                </c:pt>
                <c:pt idx="1">
                  <c:v>306.10000000000002</c:v>
                </c:pt>
                <c:pt idx="2">
                  <c:v>4.5</c:v>
                </c:pt>
                <c:pt idx="3">
                  <c:v>455</c:v>
                </c:pt>
                <c:pt idx="4">
                  <c:v>410.9</c:v>
                </c:pt>
                <c:pt idx="5">
                  <c:v>1903.5</c:v>
                </c:pt>
                <c:pt idx="6">
                  <c:v>6339.4</c:v>
                </c:pt>
                <c:pt idx="7">
                  <c:v>119.4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39266016"/>
        <c:axId val="139266576"/>
        <c:axId val="0"/>
      </c:bar3DChart>
      <c:catAx>
        <c:axId val="139266016"/>
        <c:scaling>
          <c:orientation val="minMax"/>
        </c:scaling>
        <c:delete val="0"/>
        <c:axPos val="b"/>
        <c:minorGridlines>
          <c:spPr>
            <a:ln>
              <a:noFill/>
            </a:ln>
          </c:spPr>
        </c:minorGridlines>
        <c:numFmt formatCode="General" sourceLinked="0"/>
        <c:majorTickMark val="in"/>
        <c:minorTickMark val="in"/>
        <c:tickLblPos val="low"/>
        <c:txPr>
          <a:bodyPr rot="-5400000" vert="horz" anchor="b" anchorCtr="0"/>
          <a:lstStyle/>
          <a:p>
            <a:pPr>
              <a:defRPr sz="1000" kern="100" spc="0" baseline="0"/>
            </a:pPr>
            <a:endParaRPr lang="ru-RU"/>
          </a:p>
        </c:txPr>
        <c:crossAx val="139266576"/>
        <c:crosses val="autoZero"/>
        <c:auto val="1"/>
        <c:lblAlgn val="ctr"/>
        <c:lblOffset val="50"/>
        <c:tickLblSkip val="1"/>
        <c:noMultiLvlLbl val="0"/>
      </c:catAx>
      <c:valAx>
        <c:axId val="139266576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13926601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67142236721172399"/>
          <c:y val="0.18500626362919315"/>
          <c:w val="0.2247437153447597"/>
          <c:h val="6.4769593205354317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10"/>
      <c:rotY val="3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8476783002946761E-2"/>
          <c:y val="2.9297628674681817E-2"/>
          <c:w val="0.9630464339941065"/>
          <c:h val="0.5789536489284239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6.7188301828897314E-3"/>
                  <c:y val="-2.13073663088595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1836198094391596E-2"/>
                  <c:y val="-2.4617273427952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3.1914443368726224E-2"/>
                  <c:y val="-1.59805247316446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6953566005893522E-2"/>
                  <c:y val="-3.19610494632892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4.0312981097338392E-2"/>
                  <c:y val="0.1305080380781090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5273858460171094E-2"/>
                  <c:y val="-3.19610494632892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Прочие безвозм.  поступлен.</c:v>
                </c:pt>
                <c:pt idx="4">
                  <c:v>Возврат остатков прошлых лет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55797.1</c:v>
                </c:pt>
                <c:pt idx="1">
                  <c:v>383595.7</c:v>
                </c:pt>
                <c:pt idx="2">
                  <c:v>197329.4</c:v>
                </c:pt>
                <c:pt idx="3">
                  <c:v>164.5</c:v>
                </c:pt>
                <c:pt idx="4">
                  <c:v>-701.8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80007120"/>
        <c:axId val="180007680"/>
        <c:axId val="0"/>
      </c:bar3DChart>
      <c:catAx>
        <c:axId val="180007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ru-RU"/>
          </a:p>
        </c:txPr>
        <c:crossAx val="180007680"/>
        <c:crosses val="autoZero"/>
        <c:auto val="1"/>
        <c:lblAlgn val="ctr"/>
        <c:lblOffset val="100"/>
        <c:noMultiLvlLbl val="0"/>
      </c:catAx>
      <c:valAx>
        <c:axId val="1800076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0007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20"/>
      <c:rotY val="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1037829248437296E-3"/>
          <c:y val="2.8956152467304628E-2"/>
          <c:w val="0.96585838782671896"/>
          <c:h val="0.7671125264688666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3.948566245541540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6731332884140182E-2"/>
                  <c:y val="-4.7382794946498503E-2"/>
                </c:manualLayout>
              </c:layout>
              <c:spPr/>
              <c:txPr>
                <a:bodyPr rot="0" vert="horz"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5518914624218648E-3"/>
                  <c:y val="-4.08200173651139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6.05446824316369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-5.71480243111595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1.1380405923673317E-16"/>
                  <c:y val="-5.71480243111595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Прочие безвозм.поступлен.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35324.199999999997</c:v>
                </c:pt>
                <c:pt idx="1">
                  <c:v>323021.8</c:v>
                </c:pt>
                <c:pt idx="2">
                  <c:v>171287.5</c:v>
                </c:pt>
                <c:pt idx="3">
                  <c:v>281.3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3.15885299643323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5518914624218932E-3"/>
                  <c:y val="-4.2118039952443093E-2"/>
                </c:manualLayout>
              </c:layout>
              <c:spPr/>
              <c:txPr>
                <a:bodyPr rot="0" vert="horz"/>
                <a:lstStyle/>
                <a:p>
                  <a:pPr>
                    <a:defRPr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-3.26560138920911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5.98693588021671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"/>
                  <c:y val="-5.71480243111595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1.1380405923673317E-16"/>
                  <c:y val="-5.71480243111595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Субвенции</c:v>
                </c:pt>
                <c:pt idx="2">
                  <c:v>Субсидии</c:v>
                </c:pt>
                <c:pt idx="3">
                  <c:v>Прочие безвозм.поступлен.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55797.1</c:v>
                </c:pt>
                <c:pt idx="1">
                  <c:v>383595.7</c:v>
                </c:pt>
                <c:pt idx="2">
                  <c:v>197329.4</c:v>
                </c:pt>
                <c:pt idx="3">
                  <c:v>164.5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80101888"/>
        <c:axId val="180102448"/>
        <c:axId val="0"/>
      </c:bar3DChart>
      <c:catAx>
        <c:axId val="180101888"/>
        <c:scaling>
          <c:orientation val="minMax"/>
        </c:scaling>
        <c:delete val="0"/>
        <c:axPos val="b"/>
        <c:numFmt formatCode="General" sourceLinked="0"/>
        <c:majorTickMark val="cross"/>
        <c:minorTickMark val="in"/>
        <c:tickLblPos val="low"/>
        <c:txPr>
          <a:bodyPr/>
          <a:lstStyle/>
          <a:p>
            <a:pPr>
              <a:defRPr sz="1400" kern="100" cap="none" spc="-100" baseline="-25000"/>
            </a:pPr>
            <a:endParaRPr lang="ru-RU"/>
          </a:p>
        </c:txPr>
        <c:crossAx val="180102448"/>
        <c:crosses val="autoZero"/>
        <c:auto val="0"/>
        <c:lblAlgn val="r"/>
        <c:lblOffset val="50"/>
        <c:noMultiLvlLbl val="0"/>
      </c:catAx>
      <c:valAx>
        <c:axId val="1801024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0101888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1513297021517033"/>
          <c:y val="0.89793413048539517"/>
          <c:w val="0.53714421666262202"/>
          <c:h val="0.10206586951460483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view3D>
      <c:rotX val="4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2008095591717882E-2"/>
          <c:y val="0.20338638844050008"/>
          <c:w val="0.52093318507627595"/>
          <c:h val="0.7966136478662864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</c:v>
                </c:pt>
              </c:strCache>
            </c:strRef>
          </c:tx>
          <c:dLbls>
            <c:dLbl>
              <c:idx val="3"/>
              <c:layout>
                <c:manualLayout>
                  <c:x val="3.2524712166484428E-2"/>
                  <c:y val="3.6744283314925791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7213716019857444E-2"/>
                  <c:y val="-4.66832116692916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2.2160183956168613E-2"/>
                  <c:y val="4.305289608344171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2.0171308938383065E-2"/>
                  <c:y val="-2.077056797610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0.14063593323938667"/>
                  <c:y val="-8.70383682858767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Лист1!$A$2:$A$12</c:f>
              <c:strCache>
                <c:ptCount val="11"/>
                <c:pt idx="0">
                  <c:v>Общегосударственные вопросы 7,9 %</c:v>
                </c:pt>
                <c:pt idx="1">
                  <c:v>Национальная оборона  0,3 %</c:v>
                </c:pt>
                <c:pt idx="2">
                  <c:v>Национальная безопасность и правоохранительная деятельность   0,2 %</c:v>
                </c:pt>
                <c:pt idx="3">
                  <c:v>Национальная экономика 3,9 %</c:v>
                </c:pt>
                <c:pt idx="4">
                  <c:v>Жилищно–коммунальное хозяйство  13,0 %</c:v>
                </c:pt>
                <c:pt idx="5">
                  <c:v>Образование  61,5 %</c:v>
                </c:pt>
                <c:pt idx="6">
                  <c:v>Культура, кинематография  7,7 %</c:v>
                </c:pt>
                <c:pt idx="7">
                  <c:v>Социальная политика  4,3 %</c:v>
                </c:pt>
                <c:pt idx="8">
                  <c:v>Физическая культура и спорт  0,3 %</c:v>
                </c:pt>
                <c:pt idx="9">
                  <c:v>Обслуживание государственного и муниципального долга  0,001 %</c:v>
                </c:pt>
                <c:pt idx="10">
                  <c:v>Межбюджетные трансферты бюджетам субъектов РФ и муниципальных образований общего характера   0,01 %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66825.5</c:v>
                </c:pt>
                <c:pt idx="1">
                  <c:v>2895.5</c:v>
                </c:pt>
                <c:pt idx="2">
                  <c:v>1751.9</c:v>
                </c:pt>
                <c:pt idx="3">
                  <c:v>33079.1</c:v>
                </c:pt>
                <c:pt idx="4">
                  <c:v>109463.6</c:v>
                </c:pt>
                <c:pt idx="5">
                  <c:v>519369.6</c:v>
                </c:pt>
                <c:pt idx="6">
                  <c:v>65069.4</c:v>
                </c:pt>
                <c:pt idx="7">
                  <c:v>35978.400000000001</c:v>
                </c:pt>
                <c:pt idx="8">
                  <c:v>2260.9</c:v>
                </c:pt>
                <c:pt idx="9">
                  <c:v>6.2</c:v>
                </c:pt>
                <c:pt idx="10">
                  <c:v>8169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274277516923074"/>
          <c:y val="0.12548965147663332"/>
          <c:w val="0.33797463049914533"/>
          <c:h val="0.81018743015481942"/>
        </c:manualLayout>
      </c:layout>
      <c:overlay val="0"/>
      <c:txPr>
        <a:bodyPr/>
        <a:lstStyle/>
        <a:p>
          <a:pPr>
            <a:defRPr sz="1000" spc="-1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1573234065610645"/>
          <c:y val="0.16603759712973065"/>
          <c:w val="0.57044039453705919"/>
          <c:h val="0.8339624028702693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5.9069581937289617E-2"/>
                  <c:y val="7.659818843657893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7.3046403713427549E-2"/>
                  <c:y val="5.247031375598789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7295853579621759E-2"/>
                  <c:y val="-2.0806511694779011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3.6089313663004302E-2"/>
                  <c:y val="-3.4602691204245278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0.12734635235461167"/>
                  <c:y val="-7.8736349555931697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1.4015693466237706E-2"/>
                  <c:y val="2.057487439667197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7617272825482647E-2"/>
                  <c:y val="2.7949055043266797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</c:v>
                </c:pt>
                <c:pt idx="2">
                  <c:v>Жилищно - коммунальное хозяйство</c:v>
                </c:pt>
                <c:pt idx="3">
                  <c:v>Социальная политика</c:v>
                </c:pt>
                <c:pt idx="4">
                  <c:v>Физическая культура и спорт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519369.6</c:v>
                </c:pt>
                <c:pt idx="1">
                  <c:v>65069.4</c:v>
                </c:pt>
                <c:pt idx="2">
                  <c:v>109463.6</c:v>
                </c:pt>
                <c:pt idx="3">
                  <c:v>35978.400000000001</c:v>
                </c:pt>
                <c:pt idx="4">
                  <c:v>2260.9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0.26923</cdr:x>
      <cdr:y>0.11494</cdr:y>
    </cdr:from>
    <cdr:to>
      <cdr:x>1</cdr:x>
      <cdr:y>0.20689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86016" y="714356"/>
          <a:ext cx="4071966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0.0438</cdr:x>
      <cdr:y>0.01906</cdr:y>
    </cdr:from>
    <cdr:to>
      <cdr:x>1</cdr:x>
      <cdr:y>0.11318</cdr:y>
    </cdr:to>
    <cdr:sp macro="" textlink="">
      <cdr:nvSpPr>
        <cdr:cNvPr id="2" name="Заголовок 1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359568" y="116680"/>
          <a:ext cx="7849344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anchor="b">
          <a:no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</a:rPr>
            <a:t>Структура расходов районного бюджета в разрезе отраслей                      за 2021 год, тыс. руб.</a:t>
          </a:r>
          <a:endParaRPr lang="ru-RU" b="1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solidFill>
              <a:schemeClr val="accent1">
                <a:lumMod val="50000"/>
              </a:schemeClr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0.0438</cdr:x>
      <cdr:y>0.04706</cdr:y>
    </cdr:from>
    <cdr:to>
      <cdr:x>1</cdr:x>
      <cdr:y>0.18824</cdr:y>
    </cdr:to>
    <cdr:sp macro="" textlink="">
      <cdr:nvSpPr>
        <cdr:cNvPr id="2" name="Заголовок 1"/>
        <cdr:cNvSpPr txBox="1">
          <a:spLocks xmlns:a="http://schemas.openxmlformats.org/drawingml/2006/main"/>
        </cdr:cNvSpPr>
      </cdr:nvSpPr>
      <cdr:spPr>
        <a:xfrm xmlns:a="http://schemas.openxmlformats.org/drawingml/2006/main">
          <a:off x="359568" y="288032"/>
          <a:ext cx="7849344" cy="8640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anchor="b">
          <a:normAutofit fontScale="90000" lnSpcReduction="10000"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27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</a:rPr>
            <a:t>Информация о социальной направленности бюджета</a:t>
          </a:r>
        </a:p>
        <a:p xmlns:a="http://schemas.openxmlformats.org/drawingml/2006/main">
          <a:pPr algn="ctr"/>
          <a:endParaRPr lang="ru-RU" b="1" dirty="0">
            <a:ln w="10541" cmpd="sng">
              <a:solidFill>
                <a:schemeClr val="accent1">
                  <a:shade val="88000"/>
                  <a:satMod val="110000"/>
                </a:schemeClr>
              </a:solidFill>
              <a:prstDash val="solid"/>
            </a:ln>
            <a:gradFill>
              <a:gsLst>
                <a:gs pos="0">
                  <a:schemeClr val="accent1">
                    <a:tint val="40000"/>
                    <a:satMod val="250000"/>
                  </a:schemeClr>
                </a:gs>
                <a:gs pos="9000">
                  <a:schemeClr val="accent1">
                    <a:tint val="52000"/>
                    <a:satMod val="300000"/>
                  </a:schemeClr>
                </a:gs>
                <a:gs pos="50000">
                  <a:schemeClr val="accent1">
                    <a:shade val="20000"/>
                    <a:satMod val="300000"/>
                  </a:schemeClr>
                </a:gs>
                <a:gs pos="79000">
                  <a:schemeClr val="accent1">
                    <a:tint val="52000"/>
                    <a:satMod val="300000"/>
                  </a:schemeClr>
                </a:gs>
                <a:gs pos="100000">
                  <a:schemeClr val="accent1">
                    <a:tint val="40000"/>
                    <a:satMod val="250000"/>
                  </a:schemeClr>
                </a:gs>
              </a:gsLst>
              <a:lin ang="5400000"/>
            </a:gradFill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09.06.2022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Решения о внесении изменений в бюджет и утверждении отчета\Отчет об исполнении бюджета за 2020 год\slide1-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08" y="0"/>
            <a:ext cx="8856984" cy="6792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-171400"/>
            <a:ext cx="9144000" cy="2585323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Отчет об исполнении бюджета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Бийского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района за 2021 год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152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122367010"/>
              </p:ext>
            </p:extLst>
          </p:nvPr>
        </p:nvGraphicFramePr>
        <p:xfrm>
          <a:off x="324000" y="432000"/>
          <a:ext cx="8208912" cy="612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0247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991325482"/>
              </p:ext>
            </p:extLst>
          </p:nvPr>
        </p:nvGraphicFramePr>
        <p:xfrm>
          <a:off x="467544" y="476672"/>
          <a:ext cx="8208912" cy="612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20938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95536" y="476672"/>
            <a:ext cx="8183880" cy="1051560"/>
          </a:xfrm>
          <a:prstGeom prst="rect">
            <a:avLst/>
          </a:prstGeom>
        </p:spPr>
        <p:txBody>
          <a:bodyPr vert="horz" anchor="b">
            <a:normAutofit fontScale="900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Структура расходов районного бюджета за 2021 год в тыс. руб.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28138176"/>
              </p:ext>
            </p:extLst>
          </p:nvPr>
        </p:nvGraphicFramePr>
        <p:xfrm>
          <a:off x="755576" y="1412776"/>
          <a:ext cx="7632848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802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834262"/>
              </p:ext>
            </p:extLst>
          </p:nvPr>
        </p:nvGraphicFramePr>
        <p:xfrm>
          <a:off x="1043608" y="1844824"/>
          <a:ext cx="7056784" cy="39624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029097"/>
                <a:gridCol w="1027687"/>
              </a:tblGrid>
              <a:tr h="288032"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капитальный ремонт Новиковского Дома культуры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37047,3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75801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капитальный ремонт столовой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Усть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-Катунского филиала Лесной СОШ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1658,4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09284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ПСД на капитальный ремонт В-Катунского детского сада 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09284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ремонт пола пищеблока Первомайская СОШ № 2 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438,2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86783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ремонт спортивного зала Стан-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Бехтемирской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СОШ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1846,9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43216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ремонт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Светлоозерской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СОШ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34401,9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56928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капитальный ремонт кровли Верх-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Бехтемирского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детского сада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4569,9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98632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замена окон в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Большеугреневском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детском саду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605,1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12344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ремонт кровли в филиалах Первомайской СОШ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720,9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26056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строительство котельной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п.Чуйский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20753,4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39768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ПСД на капитальный ремонт кровли В-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Бехтемирской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СОШ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5348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капитальный ремонт Верх-Катунского детского сада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706,4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5348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ПСД на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берегоукрепление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р.Катунь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с.Сростки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7469,8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1"/>
          <p:cNvSpPr txBox="1">
            <a:spLocks/>
          </p:cNvSpPr>
          <p:nvPr/>
        </p:nvSpPr>
        <p:spPr>
          <a:xfrm>
            <a:off x="480060" y="620688"/>
            <a:ext cx="8183880" cy="1051560"/>
          </a:xfrm>
          <a:prstGeom prst="rect">
            <a:avLst/>
          </a:prstGeom>
        </p:spPr>
        <p:txBody>
          <a:bodyPr vert="horz" anchor="b">
            <a:normAutofit fontScale="975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Расходы на ремонт, капитальный ремонт и изготовление ПСД 154674,4 тыс. руб.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48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691600"/>
              </p:ext>
            </p:extLst>
          </p:nvPr>
        </p:nvGraphicFramePr>
        <p:xfrm>
          <a:off x="1043608" y="1052736"/>
          <a:ext cx="7128792" cy="43891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192688"/>
                <a:gridCol w="936104"/>
              </a:tblGrid>
              <a:tr h="4320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ремонт канализационной системы Новиковского, </a:t>
                      </a:r>
                      <a:r>
                        <a:rPr lang="ru-RU" sz="1400" b="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Светлоозерского</a:t>
                      </a:r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и Енисейского детских садов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614,1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6724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капитальный ремонт тепловых сетей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п.Заря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17562,4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5296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обеспечение стабильного водоснабжения населения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6491,7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55976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ремонт кровли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Малоенисейской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СОШ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482,2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08376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ремонт спортзала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Светлоозерской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СОШ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847,6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45720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ПСД на устройство наружных лестниц Первомайский детский сад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207,6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90648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ПСД на реконструкцию водопровода в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с.Сростки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2550,5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64456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ПСД на замену окон Новиковская СОШ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82,9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78168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ПСД на капитальный ремонт ДЮСШ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87368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ПСД на капитальный ремонт столовой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Светлоозерской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СОШ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160,9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670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ПСД на капитальный ремонт </a:t>
                      </a:r>
                      <a:r>
                        <a:rPr lang="ru-RU" sz="1400" kern="1200" dirty="0" err="1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Шебалинской</a:t>
                      </a: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СОШ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2004,6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71264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ПСД на ремонт спортивного зала Первомайской СОШ №2 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194,9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71264"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экспертиза ПСД на строительство пристройки на 200 учащихся Первомайская СОШ № 2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890,2</a:t>
                      </a:r>
                      <a:endParaRPr lang="ru-RU" sz="1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244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/>
          <p:cNvSpPr txBox="1">
            <a:spLocks/>
          </p:cNvSpPr>
          <p:nvPr/>
        </p:nvSpPr>
        <p:spPr>
          <a:xfrm>
            <a:off x="539552" y="692696"/>
            <a:ext cx="8101408" cy="720080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Финансирование бюджетов поселений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за 2021 год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1181425"/>
              </p:ext>
            </p:extLst>
          </p:nvPr>
        </p:nvGraphicFramePr>
        <p:xfrm>
          <a:off x="0" y="1397000"/>
          <a:ext cx="9144001" cy="54610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62547"/>
                <a:gridCol w="1037245"/>
                <a:gridCol w="792088"/>
                <a:gridCol w="576064"/>
                <a:gridCol w="1296144"/>
                <a:gridCol w="792088"/>
                <a:gridCol w="720080"/>
                <a:gridCol w="648072"/>
                <a:gridCol w="788400"/>
                <a:gridCol w="831273"/>
              </a:tblGrid>
              <a:tr h="32568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Наименование администрации сельсовета</a:t>
                      </a: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Дотация</a:t>
                      </a:r>
                    </a:p>
                  </a:txBody>
                  <a:tcPr marL="9525" marR="9525" marT="9525" marB="0" anchor="ctr"/>
                </a:tc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Иные межбюджетные трансферты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</a:t>
                      </a:r>
                    </a:p>
                  </a:txBody>
                  <a:tcPr marL="9525" marR="9525" marT="9525" marB="0" anchor="ctr"/>
                </a:tc>
              </a:tr>
              <a:tr h="10115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Капитальный ремонт дорог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Резервный фонд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Заработ. плата и страх. взносы, ком. услуги, гашение кредитор. задолж.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ППМИ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Прочие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Жилищное хозяйство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Переданные полномочия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926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Б-Угреневская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362,1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1072,9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258,4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2091,5</a:t>
                      </a:r>
                    </a:p>
                  </a:txBody>
                  <a:tcPr marL="9525" marR="9525" marT="9525" marB="0" anchor="b"/>
                </a:tc>
              </a:tr>
              <a:tr h="27453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В-Бехтемирская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447,3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405,2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441,5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1581,4</a:t>
                      </a:r>
                    </a:p>
                  </a:txBody>
                  <a:tcPr marL="9525" marR="9525" marT="9525" marB="0" anchor="b"/>
                </a:tc>
              </a:tr>
              <a:tr h="26359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В-Катунская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567,9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2260,3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1217,5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5783,2</a:t>
                      </a:r>
                    </a:p>
                  </a:txBody>
                  <a:tcPr marL="9525" marR="9525" marT="9525" marB="0" anchor="b"/>
                </a:tc>
              </a:tr>
              <a:tr h="25020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Енисейская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565,9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7820,6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3986,9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1095,6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429,7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13898,7</a:t>
                      </a:r>
                    </a:p>
                  </a:txBody>
                  <a:tcPr marL="9525" marR="9525" marT="9525" marB="0" anchor="b"/>
                </a:tc>
              </a:tr>
              <a:tr h="23926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Заринская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447,3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3377,9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653,2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1295,1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5958,8</a:t>
                      </a:r>
                    </a:p>
                  </a:txBody>
                  <a:tcPr marL="9525" marR="9525" marT="9525" marB="0" anchor="b"/>
                </a:tc>
              </a:tr>
              <a:tr h="25303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Калининская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644,4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1816,9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483,6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3122,6</a:t>
                      </a:r>
                    </a:p>
                  </a:txBody>
                  <a:tcPr marL="9525" marR="9525" marT="9525" marB="0" anchor="b"/>
                </a:tc>
              </a:tr>
              <a:tr h="23926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Лесная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429,3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825,3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868,9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2445,6</a:t>
                      </a:r>
                    </a:p>
                  </a:txBody>
                  <a:tcPr marL="9525" marR="9525" marT="9525" marB="0" anchor="b"/>
                </a:tc>
              </a:tr>
              <a:tr h="23926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Малоенисейская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697,1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1531,3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3011,2</a:t>
                      </a:r>
                    </a:p>
                  </a:txBody>
                  <a:tcPr marL="9525" marR="9525" marT="9525" marB="0" anchor="b"/>
                </a:tc>
              </a:tr>
              <a:tr h="23926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Малоугреневская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606,1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3677,7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4866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664,8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10366,6</a:t>
                      </a:r>
                    </a:p>
                  </a:txBody>
                  <a:tcPr marL="9525" marR="9525" marT="9525" marB="0" anchor="b"/>
                </a:tc>
              </a:tr>
              <a:tr h="23926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Новиковская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3904,2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646,7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5264,4</a:t>
                      </a:r>
                    </a:p>
                  </a:txBody>
                  <a:tcPr marL="9525" marR="9525" marT="9525" marB="0" anchor="b"/>
                </a:tc>
              </a:tr>
              <a:tr h="26966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Первомайская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1016,8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4106,6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2202,8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820,8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2715,1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11052,3</a:t>
                      </a:r>
                    </a:p>
                  </a:txBody>
                  <a:tcPr marL="9525" marR="9525" marT="9525" marB="0" anchor="b"/>
                </a:tc>
              </a:tr>
              <a:tr h="28135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Светлоозерская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547,8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5475,4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328,6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656,2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7128,0</a:t>
                      </a:r>
                    </a:p>
                  </a:txBody>
                  <a:tcPr marL="9525" marR="9525" marT="9525" marB="0" anchor="b"/>
                </a:tc>
              </a:tr>
              <a:tr h="25974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Сростинская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609,9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803,1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516,8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2033,6</a:t>
                      </a:r>
                    </a:p>
                  </a:txBody>
                  <a:tcPr marL="9525" marR="9525" marT="9525" marB="0" anchor="b"/>
                </a:tc>
              </a:tr>
              <a:tr h="23926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Усятская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493,9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2498,5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727,7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271,4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524,0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4686,4</a:t>
                      </a:r>
                    </a:p>
                  </a:txBody>
                  <a:tcPr marL="9525" marR="9525" marT="9525" marB="0" anchor="b"/>
                </a:tc>
              </a:tr>
              <a:tr h="27109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Шебалинская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466,3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709,9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1208,6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3429,3</a:t>
                      </a:r>
                    </a:p>
                  </a:txBody>
                  <a:tcPr marL="9525" marR="9525" marT="9525" marB="0" anchor="b"/>
                </a:tc>
              </a:tr>
              <a:tr h="32568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ИТОГО: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8169,0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11927,2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33714,1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3560,0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6030,5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4866,0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13373,1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1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81853,6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7713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77184" y="633798"/>
            <a:ext cx="8183880" cy="981892"/>
          </a:xfrm>
          <a:prstGeom prst="rect">
            <a:avLst/>
          </a:prstGeo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Муниципальные</a:t>
            </a:r>
            <a:r>
              <a:rPr lang="ru-RU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3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программы</a:t>
            </a:r>
            <a:endParaRPr lang="ru-RU" sz="3000" b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29575"/>
              </p:ext>
            </p:extLst>
          </p:nvPr>
        </p:nvGraphicFramePr>
        <p:xfrm>
          <a:off x="577184" y="1412776"/>
          <a:ext cx="8027264" cy="4894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120"/>
                <a:gridCol w="1296144"/>
              </a:tblGrid>
              <a:tr h="64072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Наименование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aseline="0" dirty="0" smtClean="0"/>
                        <a:t>Сумма, тыс.руб</a:t>
                      </a:r>
                      <a:r>
                        <a:rPr lang="ru-RU" sz="1400" dirty="0" smtClean="0"/>
                        <a:t>.</a:t>
                      </a:r>
                      <a:endParaRPr lang="ru-RU" sz="1400" dirty="0"/>
                    </a:p>
                  </a:txBody>
                  <a:tcPr/>
                </a:tc>
              </a:tr>
              <a:tr h="429635"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МП "Профилактика преступлений и иных правонарушений в Бийском районе" на 2021-2024 годы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189,7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496419"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МП "Профилактика терроризма и экстремизма на территории муниципального образования </a:t>
                      </a:r>
                      <a:r>
                        <a:rPr lang="ru-RU" sz="15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Бийский</a:t>
                      </a: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район Алтайского края" на 2017-2021 годы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354585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МП  "Развитие культуры </a:t>
                      </a:r>
                      <a:r>
                        <a:rPr lang="ru-RU" sz="15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Бийского</a:t>
                      </a: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района" на 2021-2024 годы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63770,3</a:t>
                      </a:r>
                    </a:p>
                  </a:txBody>
                  <a:tcPr marL="0" marR="0" marT="0" marB="0" anchor="ctr"/>
                </a:tc>
              </a:tr>
              <a:tr h="354585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МП "Развитие физической культуры и спорта в Бийском районе" на 2021-2024 годы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8336,3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496419"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МП "Формирование законопослушного поведения участников дорожного движения в муниципальном образовании </a:t>
                      </a:r>
                      <a:r>
                        <a:rPr lang="ru-RU" sz="15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Бийский</a:t>
                      </a: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район" на 2021-2024 годы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257,9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429061"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МП "Комплексные меры противодействия злоупотреблению наркотиками и их незаконному обороту в Бийском районе на 2021-2025 годы"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420255"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МП «Комплексное развитие сельских территорий муниципального образования </a:t>
                      </a:r>
                      <a:r>
                        <a:rPr lang="ru-RU" sz="15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Бийский</a:t>
                      </a: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район Алтайского края» на 2021-2026 годы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3793,0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344418"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МП «Укрепление общественного здоровья» на 2021-2025 годы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543,4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714417">
                <a:tc>
                  <a:txBody>
                    <a:bodyPr/>
                    <a:lstStyle/>
                    <a:p>
                      <a:pPr algn="l" fontAlgn="t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МП "Защита населения и территорий от чрезвычайных ситуаций, обеспечение пожарной безопасности и безопасности на водных объектах на территории </a:t>
                      </a:r>
                      <a:r>
                        <a:rPr lang="ru-RU" sz="15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Бийского</a:t>
                      </a:r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района" на 2017-2021 годы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5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104,4</a:t>
                      </a:r>
                      <a:endParaRPr lang="ru-RU" sz="15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625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5176914"/>
              </p:ext>
            </p:extLst>
          </p:nvPr>
        </p:nvGraphicFramePr>
        <p:xfrm>
          <a:off x="722376" y="1484784"/>
          <a:ext cx="7738056" cy="50049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47019"/>
                <a:gridCol w="1491037"/>
              </a:tblGrid>
              <a:tr h="84233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Наименование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aseline="0" dirty="0" smtClean="0"/>
                        <a:t>Сумма, </a:t>
                      </a:r>
                      <a:r>
                        <a:rPr lang="ru-RU" sz="1600" baseline="0" dirty="0" err="1" smtClean="0"/>
                        <a:t>тыс.руб</a:t>
                      </a:r>
                      <a:r>
                        <a:rPr lang="ru-RU" sz="1600" dirty="0" smtClean="0"/>
                        <a:t>.</a:t>
                      </a:r>
                      <a:endParaRPr lang="ru-RU" sz="1600" dirty="0"/>
                    </a:p>
                  </a:txBody>
                  <a:tcPr/>
                </a:tc>
              </a:tr>
              <a:tr h="43955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МП "Развитие дорожного хозяйства 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Бийского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района Алтайского края"  на 2021-2025 годы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14350,9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326172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МП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"Развитие образования в Бийском районе"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524704,1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337034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МП "Доступная среда в Бийском районе" на 2021 - 2025 годы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118,0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501612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МП "Создание условий для эффективного и ответственного управления муниципальными финансами" на 2021-2025 годы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90923,7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506500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МП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"Реформирование и модернизация жилищно-коммунального комплекса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Бийского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района Алтайского края на 2019-2023 </a:t>
                      </a:r>
                      <a:r>
                        <a:rPr lang="ru-RU" sz="16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г.г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."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53277,9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317116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МП "Устойчивое развитие поселений 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Бийского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района" на 2013-2020 годы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4179,5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353962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МП "Социальная поддержка граждан </a:t>
                      </a:r>
                      <a:r>
                        <a:rPr lang="ru-RU" sz="1600" b="0" i="0" u="none" strike="noStrike" dirty="0" err="1" smtClean="0">
                          <a:solidFill>
                            <a:srgbClr val="000000"/>
                          </a:solidFill>
                          <a:latin typeface="Times New Roman"/>
                        </a:rPr>
                        <a:t>Бийского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района" на 2021-2025 годы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77,0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470589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МП "Улучшение жилищных условий молодых семей в Бийском районе" на 2021-2025 годы 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1039,4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  <a:tr h="540544">
                <a:tc>
                  <a:txBody>
                    <a:bodyPr/>
                    <a:lstStyle/>
                    <a:p>
                      <a:pPr algn="l" fontAlgn="t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ИТОГО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761531,0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577184" y="633798"/>
            <a:ext cx="8183880" cy="981892"/>
          </a:xfrm>
          <a:prstGeom prst="rect">
            <a:avLst/>
          </a:prstGeo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Муниципальные</a:t>
            </a:r>
            <a:r>
              <a:rPr lang="ru-RU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30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программы</a:t>
            </a:r>
            <a:endParaRPr lang="ru-RU" sz="3000" b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4261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132856"/>
            <a:ext cx="6965245" cy="1202485"/>
          </a:xfrm>
        </p:spPr>
        <p:txBody>
          <a:bodyPr>
            <a:normAutofit fontScale="90000"/>
          </a:bodyPr>
          <a:lstStyle/>
          <a:p>
            <a:r>
              <a:rPr lang="ru-RU" sz="67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СПАСИБО ЗА ВНИМАНИЕ!</a:t>
            </a:r>
            <a:r>
              <a:rPr lang="ru-RU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7705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899592" y="692696"/>
            <a:ext cx="7679824" cy="907544"/>
          </a:xfrm>
          <a:prstGeom prst="rect">
            <a:avLst/>
          </a:prstGeom>
        </p:spPr>
        <p:txBody>
          <a:bodyPr vert="horz" anchor="b">
            <a:normAutofit fontScale="82500" lnSpcReduction="2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Основные параметры районного бюджета за 2021 год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6825076"/>
              </p:ext>
            </p:extLst>
          </p:nvPr>
        </p:nvGraphicFramePr>
        <p:xfrm>
          <a:off x="1331640" y="2132856"/>
          <a:ext cx="6624736" cy="29053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00819"/>
                <a:gridCol w="1423917"/>
              </a:tblGrid>
              <a:tr h="510299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Наименование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Сумма, тыс. руб.</a:t>
                      </a:r>
                      <a:endParaRPr lang="ru-RU" sz="2000" dirty="0"/>
                    </a:p>
                  </a:txBody>
                  <a:tcPr/>
                </a:tc>
              </a:tr>
              <a:tr h="6521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 всего,    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                                                                                   </a:t>
                      </a:r>
                      <a:endParaRPr lang="ru-RU" sz="1800" b="0" i="0" u="none" strike="noStrike" dirty="0" smtClean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  <a:p>
                      <a:pPr algn="l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в 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том числе: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874478,3</a:t>
                      </a:r>
                    </a:p>
                    <a:p>
                      <a:pPr algn="r" fontAlgn="t"/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5173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238278,3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5173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636199,9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5173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844869,1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795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2222804793"/>
              </p:ext>
            </p:extLst>
          </p:nvPr>
        </p:nvGraphicFramePr>
        <p:xfrm>
          <a:off x="1331640" y="692696"/>
          <a:ext cx="6552728" cy="55223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5344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960120" y="620688"/>
            <a:ext cx="7140272" cy="617726"/>
          </a:xfrm>
          <a:prstGeom prst="rect">
            <a:avLst/>
          </a:prstGeom>
        </p:spPr>
        <p:txBody>
          <a:bodyPr vert="horz" anchor="b">
            <a:normAutofit fontScale="97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Структура налоговых доходов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1578570"/>
              </p:ext>
            </p:extLst>
          </p:nvPr>
        </p:nvGraphicFramePr>
        <p:xfrm>
          <a:off x="827584" y="1340768"/>
          <a:ext cx="7488832" cy="48000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8999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960120" y="692696"/>
            <a:ext cx="7140272" cy="761742"/>
          </a:xfrm>
          <a:prstGeom prst="rect">
            <a:avLst/>
          </a:prstGeom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Структура налоговых доходов в сравнении с 2020 годом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690058931"/>
              </p:ext>
            </p:extLst>
          </p:nvPr>
        </p:nvGraphicFramePr>
        <p:xfrm>
          <a:off x="755576" y="1397000"/>
          <a:ext cx="7632848" cy="49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1486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827584" y="620688"/>
            <a:ext cx="7560840" cy="1051620"/>
          </a:xfrm>
          <a:prstGeom prst="rect">
            <a:avLst/>
          </a:prstGeom>
        </p:spPr>
        <p:txBody>
          <a:bodyPr>
            <a:normAutofit fontScale="8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Структура неналоговых доходов</a:t>
            </a:r>
          </a:p>
        </p:txBody>
      </p:sp>
      <p:graphicFrame>
        <p:nvGraphicFramePr>
          <p:cNvPr id="5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7693221"/>
              </p:ext>
            </p:extLst>
          </p:nvPr>
        </p:nvGraphicFramePr>
        <p:xfrm>
          <a:off x="921786" y="1146498"/>
          <a:ext cx="7372436" cy="5072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763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827584" y="642918"/>
            <a:ext cx="7920880" cy="91387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Структура неналоговых доходов в сравнении с 2020 годом</a:t>
            </a:r>
          </a:p>
          <a:p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857919017"/>
              </p:ext>
            </p:extLst>
          </p:nvPr>
        </p:nvGraphicFramePr>
        <p:xfrm>
          <a:off x="683568" y="1099855"/>
          <a:ext cx="7920880" cy="5137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0714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0034" y="642918"/>
            <a:ext cx="8248430" cy="91387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Безвозмездные поступления в бюджет района за 2021 год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805378501"/>
              </p:ext>
            </p:extLst>
          </p:nvPr>
        </p:nvGraphicFramePr>
        <p:xfrm>
          <a:off x="755576" y="1556792"/>
          <a:ext cx="7560840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2948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00034" y="642918"/>
            <a:ext cx="8248430" cy="913874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Безвозмездные поступления в бюджет района в сравнении с 2020 годом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18560034"/>
              </p:ext>
            </p:extLst>
          </p:nvPr>
        </p:nvGraphicFramePr>
        <p:xfrm>
          <a:off x="500063" y="1556792"/>
          <a:ext cx="8183562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3845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2088</TotalTime>
  <Words>930</Words>
  <Application>Microsoft Office PowerPoint</Application>
  <PresentationFormat>Экран (4:3)</PresentationFormat>
  <Paragraphs>366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Brush Script MT</vt:lpstr>
      <vt:lpstr>Constantia</vt:lpstr>
      <vt:lpstr>Franklin Gothic Book</vt:lpstr>
      <vt:lpstr>Rage Italic</vt:lpstr>
      <vt:lpstr>Times New Roman</vt:lpstr>
      <vt:lpstr>Кнопка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Irina</dc:creator>
  <cp:lastModifiedBy>финкомитет</cp:lastModifiedBy>
  <cp:revision>99</cp:revision>
  <cp:lastPrinted>2022-04-25T05:10:37Z</cp:lastPrinted>
  <dcterms:created xsi:type="dcterms:W3CDTF">2021-04-08T12:57:12Z</dcterms:created>
  <dcterms:modified xsi:type="dcterms:W3CDTF">2022-06-09T02:28:28Z</dcterms:modified>
</cp:coreProperties>
</file>